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83" r:id="rId2"/>
    <p:sldId id="318" r:id="rId3"/>
    <p:sldId id="313" r:id="rId4"/>
    <p:sldId id="312" r:id="rId5"/>
    <p:sldId id="299" r:id="rId6"/>
    <p:sldId id="297" r:id="rId7"/>
    <p:sldId id="314" r:id="rId8"/>
    <p:sldId id="304" r:id="rId9"/>
    <p:sldId id="305" r:id="rId10"/>
    <p:sldId id="309" r:id="rId11"/>
    <p:sldId id="315" r:id="rId12"/>
    <p:sldId id="317" r:id="rId13"/>
    <p:sldId id="289" r:id="rId14"/>
    <p:sldId id="294" r:id="rId15"/>
    <p:sldId id="293" r:id="rId16"/>
    <p:sldId id="316"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45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8" d="100"/>
          <a:sy n="68" d="100"/>
        </p:scale>
        <p:origin x="61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eg>
</file>

<file path=ppt/media/image2.png>
</file>

<file path=ppt/media/image20.png>
</file>

<file path=ppt/media/image21.png>
</file>

<file path=ppt/media/image22.png>
</file>

<file path=ppt/media/image23.png>
</file>

<file path=ppt/media/image24.tiff>
</file>

<file path=ppt/media/image25.tiff>
</file>

<file path=ppt/media/image26.tiff>
</file>

<file path=ppt/media/image27.tiff>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31AFCD-B7A6-4115-9041-AD8F9AF8BBCC}" type="datetimeFigureOut">
              <a:rPr lang="en-US" smtClean="0"/>
              <a:t>7/31/2020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68AFDD-1E1A-4C71-9322-207D11BCE1D3}" type="slidenum">
              <a:rPr lang="en-US" smtClean="0"/>
              <a:t>‹#›</a:t>
            </a:fld>
            <a:endParaRPr lang="en-US"/>
          </a:p>
        </p:txBody>
      </p:sp>
    </p:spTree>
    <p:extLst>
      <p:ext uri="{BB962C8B-B14F-4D97-AF65-F5344CB8AC3E}">
        <p14:creationId xmlns:p14="http://schemas.microsoft.com/office/powerpoint/2010/main" val="1464350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73D2E8-E5E6-8F4C-92B2-A264A0CA8926}" type="slidenum">
              <a:rPr lang="en-US" smtClean="0"/>
              <a:t>1</a:t>
            </a:fld>
            <a:endParaRPr lang="en-US"/>
          </a:p>
        </p:txBody>
      </p:sp>
    </p:spTree>
    <p:extLst>
      <p:ext uri="{BB962C8B-B14F-4D97-AF65-F5344CB8AC3E}">
        <p14:creationId xmlns:p14="http://schemas.microsoft.com/office/powerpoint/2010/main" val="1817423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Our goal was to test the second prediction of the </a:t>
            </a:r>
            <a:r>
              <a:rPr lang="en-US" sz="1800" dirty="0" err="1">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Ocbil</a:t>
            </a:r>
            <a:r>
              <a:rPr lang="en-US" sz="18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 theory </a:t>
            </a:r>
            <a:r>
              <a:rPr lang="en-US" sz="1800" dirty="0">
                <a:effectLst/>
                <a:latin typeface="Calibri Light" panose="020F0302020204030204" pitchFamily="34" charset="0"/>
                <a:ea typeface="Calibri" panose="020F0502020204030204" pitchFamily="34" charset="0"/>
                <a:cs typeface="Times New Roman" panose="02020603050405020304" pitchFamily="18" charset="0"/>
              </a:rPr>
              <a:t>using as a </a:t>
            </a:r>
            <a:r>
              <a:rPr lang="en-US" sz="18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geographical framework South America, as the Campo rupestre occurs in this areas and has been used as a background for studies testing </a:t>
            </a:r>
            <a:r>
              <a:rPr lang="en-US" sz="1800" dirty="0" err="1">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Ocbil</a:t>
            </a:r>
            <a:r>
              <a:rPr lang="en-US" sz="18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 hypothesis. Our approach focuses on characterizing areas across South America on present and past environmental and climatic variables to test whether ancient lineages are more common in regions which can be identified as </a:t>
            </a:r>
            <a:r>
              <a:rPr lang="en-US" sz="1800" dirty="0" err="1">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Ocbils</a:t>
            </a:r>
            <a:r>
              <a:rPr lang="en-US" sz="18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 </a:t>
            </a:r>
            <a:r>
              <a:rPr lang="en-US" sz="1800" dirty="0">
                <a:effectLst/>
                <a:latin typeface="Calibri Light" panose="020F0302020204030204" pitchFamily="34" charset="0"/>
                <a:ea typeface="Calibri" panose="020F0502020204030204" pitchFamily="34" charset="0"/>
                <a:cs typeface="Times New Roman" panose="02020603050405020304" pitchFamily="18" charset="0"/>
              </a:rPr>
              <a:t>O</a:t>
            </a:r>
            <a:r>
              <a:rPr lang="en-US" sz="18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ur approach offers a global quantitative framework to test OCBIL theory.</a:t>
            </a:r>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12</a:t>
            </a:fld>
            <a:endParaRPr lang="en-US"/>
          </a:p>
        </p:txBody>
      </p:sp>
    </p:spTree>
    <p:extLst>
      <p:ext uri="{BB962C8B-B14F-4D97-AF65-F5344CB8AC3E}">
        <p14:creationId xmlns:p14="http://schemas.microsoft.com/office/powerpoint/2010/main" val="4181322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150000"/>
              </a:lnSpc>
              <a:spcBef>
                <a:spcPts val="0"/>
              </a:spcBef>
              <a:spcAft>
                <a:spcPts val="0"/>
              </a:spcAft>
            </a:pPr>
            <a:r>
              <a:rPr lang="en-US" sz="18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To conduct our study we</a:t>
            </a:r>
            <a:r>
              <a:rPr lang="en-US" sz="1800" dirty="0">
                <a:effectLst/>
                <a:latin typeface="Calibri Light" panose="020F0302020204030204" pitchFamily="34" charset="0"/>
                <a:ea typeface="Calibri" panose="020F0502020204030204" pitchFamily="34" charset="0"/>
                <a:cs typeface="Times New Roman" panose="02020603050405020304" pitchFamily="18" charset="0"/>
              </a:rPr>
              <a:t> retrieved p</a:t>
            </a:r>
            <a:r>
              <a:rPr lang="en-US" sz="1800" dirty="0">
                <a:solidFill>
                  <a:srgbClr val="000000"/>
                </a:solidFill>
                <a:effectLst/>
                <a:latin typeface="Calibri Light" panose="020F0302020204030204" pitchFamily="34" charset="0"/>
                <a:ea typeface="Times New Roman" panose="02020603050405020304" pitchFamily="18" charset="0"/>
              </a:rPr>
              <a:t>hylogenetic and spatial data, in a process divided in three parts. First, we retrieved a dated seed plant phylogeny published by Smith &amp; Brown to infer phylogenetic relationships for taxa limited to South America. We ensured taxa included in our analyses presented only accepted names and we created a bounding box to capture the entire continent of </a:t>
            </a:r>
            <a:r>
              <a:rPr lang="en-US" sz="1800" dirty="0">
                <a:solidFill>
                  <a:srgbClr val="000000"/>
                </a:solidFill>
                <a:effectLst/>
                <a:highlight>
                  <a:srgbClr val="FFFF00"/>
                </a:highlight>
                <a:latin typeface="Calibri Light" panose="020F0302020204030204" pitchFamily="34" charset="0"/>
                <a:ea typeface="Times New Roman" panose="02020603050405020304" pitchFamily="18" charset="0"/>
              </a:rPr>
              <a:t>South America. Second, we downloaded o</a:t>
            </a:r>
            <a:r>
              <a:rPr lang="en-US" sz="1800" dirty="0">
                <a:solidFill>
                  <a:srgbClr val="000000"/>
                </a:solidFill>
                <a:effectLst/>
                <a:latin typeface="Calibri Light" panose="020F0302020204030204" pitchFamily="34" charset="0"/>
                <a:ea typeface="Times New Roman" panose="02020603050405020304" pitchFamily="18" charset="0"/>
              </a:rPr>
              <a:t>ccurrence data from </a:t>
            </a:r>
            <a:r>
              <a:rPr lang="en-US" sz="1800" dirty="0" err="1">
                <a:solidFill>
                  <a:srgbClr val="000000"/>
                </a:solidFill>
                <a:effectLst/>
                <a:latin typeface="Calibri Light" panose="020F0302020204030204" pitchFamily="34" charset="0"/>
                <a:ea typeface="Times New Roman" panose="02020603050405020304" pitchFamily="18" charset="0"/>
              </a:rPr>
              <a:t>iDigBio</a:t>
            </a:r>
            <a:r>
              <a:rPr lang="en-US" sz="1800" dirty="0">
                <a:solidFill>
                  <a:srgbClr val="000000"/>
                </a:solidFill>
                <a:effectLst/>
                <a:latin typeface="Calibri Light" panose="020F0302020204030204" pitchFamily="34" charset="0"/>
                <a:ea typeface="Times New Roman" panose="02020603050405020304" pitchFamily="18" charset="0"/>
              </a:rPr>
              <a:t> and GBIF and performed a series of cleaning steps following scripts available from </a:t>
            </a:r>
            <a:r>
              <a:rPr lang="en-US" sz="1800" dirty="0" err="1">
                <a:solidFill>
                  <a:srgbClr val="000000"/>
                </a:solidFill>
                <a:effectLst/>
                <a:latin typeface="Calibri Light" panose="020F0302020204030204" pitchFamily="34" charset="0"/>
                <a:ea typeface="Times New Roman" panose="02020603050405020304" pitchFamily="18" charset="0"/>
              </a:rPr>
              <a:t>LifeMapper</a:t>
            </a:r>
            <a:r>
              <a:rPr lang="en-US" sz="1800" dirty="0">
                <a:solidFill>
                  <a:srgbClr val="000000"/>
                </a:solidFill>
                <a:effectLst/>
                <a:latin typeface="Calibri Light" panose="020F0302020204030204" pitchFamily="34" charset="0"/>
                <a:ea typeface="Times New Roman" panose="02020603050405020304" pitchFamily="18" charset="0"/>
              </a:rPr>
              <a:t>. We ensured occurrence points were unique, correctly assigned and sufficient to properly build spatial distribution models (SDM). Occurrence points correctly assigned didn’t present bad GBIF and </a:t>
            </a:r>
            <a:r>
              <a:rPr lang="en-US" sz="1800" dirty="0" err="1">
                <a:solidFill>
                  <a:srgbClr val="000000"/>
                </a:solidFill>
                <a:effectLst/>
                <a:latin typeface="Calibri Light" panose="020F0302020204030204" pitchFamily="34" charset="0"/>
                <a:ea typeface="Times New Roman" panose="02020603050405020304" pitchFamily="18" charset="0"/>
              </a:rPr>
              <a:t>iDigBio</a:t>
            </a:r>
            <a:r>
              <a:rPr lang="en-US" sz="1800" dirty="0">
                <a:solidFill>
                  <a:srgbClr val="000000"/>
                </a:solidFill>
                <a:effectLst/>
                <a:latin typeface="Calibri Light" panose="020F0302020204030204" pitchFamily="34" charset="0"/>
                <a:ea typeface="Times New Roman" panose="02020603050405020304" pitchFamily="18" charset="0"/>
              </a:rPr>
              <a:t> flags.</a:t>
            </a:r>
            <a:r>
              <a:rPr lang="en-US" sz="1800" b="0" i="0" u="none" strike="noStrike" dirty="0">
                <a:solidFill>
                  <a:srgbClr val="000000"/>
                </a:solidFill>
                <a:effectLst/>
                <a:latin typeface="Arial" panose="020B0604020202020204" pitchFamily="34" charset="0"/>
              </a:rPr>
              <a:t> Also,</a:t>
            </a:r>
            <a:r>
              <a:rPr lang="en-US" sz="1800" dirty="0">
                <a:solidFill>
                  <a:srgbClr val="000000"/>
                </a:solidFill>
                <a:effectLst/>
                <a:latin typeface="Calibri Light" panose="020F0302020204030204" pitchFamily="34" charset="0"/>
                <a:ea typeface="Times New Roman" panose="02020603050405020304" pitchFamily="18" charset="0"/>
              </a:rPr>
              <a:t> we removed occurrence points outside the distribution predicted by Plants of the World Online.</a:t>
            </a:r>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13</a:t>
            </a:fld>
            <a:endParaRPr lang="en-US"/>
          </a:p>
        </p:txBody>
      </p:sp>
    </p:spTree>
    <p:extLst>
      <p:ext uri="{BB962C8B-B14F-4D97-AF65-F5344CB8AC3E}">
        <p14:creationId xmlns:p14="http://schemas.microsoft.com/office/powerpoint/2010/main" val="2742879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150000"/>
              </a:lnSpc>
              <a:spcBef>
                <a:spcPts val="0"/>
              </a:spcBef>
              <a:spcAft>
                <a:spcPts val="0"/>
              </a:spcAft>
            </a:pPr>
            <a:r>
              <a:rPr lang="en-US" sz="1800" dirty="0">
                <a:solidFill>
                  <a:srgbClr val="000000"/>
                </a:solidFill>
                <a:effectLst/>
                <a:latin typeface="Calibri Light" panose="020F0302020204030204" pitchFamily="34" charset="0"/>
                <a:ea typeface="Times New Roman" panose="02020603050405020304" pitchFamily="18" charset="0"/>
              </a:rPr>
              <a:t>We defined a metric,</a:t>
            </a:r>
            <a:r>
              <a:rPr lang="en-US" sz="1800" i="1" dirty="0">
                <a:solidFill>
                  <a:srgbClr val="000000"/>
                </a:solidFill>
                <a:effectLst/>
                <a:latin typeface="Calibri Light" panose="020F0302020204030204" pitchFamily="34" charset="0"/>
                <a:ea typeface="Times New Roman" panose="02020603050405020304" pitchFamily="18" charset="0"/>
              </a:rPr>
              <a:t> Mean</a:t>
            </a:r>
            <a:r>
              <a:rPr lang="en-US" sz="1800" dirty="0">
                <a:solidFill>
                  <a:srgbClr val="000000"/>
                </a:solidFill>
                <a:effectLst/>
                <a:latin typeface="Calibri Light" panose="020F0302020204030204" pitchFamily="34" charset="0"/>
                <a:ea typeface="Times New Roman" panose="02020603050405020304" pitchFamily="18" charset="0"/>
              </a:rPr>
              <a:t> </a:t>
            </a:r>
            <a:r>
              <a:rPr lang="en-US" sz="1800" i="1" dirty="0">
                <a:solidFill>
                  <a:srgbClr val="000000"/>
                </a:solidFill>
                <a:effectLst/>
                <a:latin typeface="Calibri Light" panose="020F0302020204030204" pitchFamily="34" charset="0"/>
                <a:ea typeface="Times New Roman" panose="02020603050405020304" pitchFamily="18" charset="0"/>
              </a:rPr>
              <a:t>Node Height</a:t>
            </a:r>
            <a:r>
              <a:rPr lang="en-US" sz="1800" dirty="0">
                <a:solidFill>
                  <a:srgbClr val="000000"/>
                </a:solidFill>
                <a:effectLst/>
                <a:latin typeface="Calibri Light" panose="020F0302020204030204" pitchFamily="34" charset="0"/>
                <a:ea typeface="Times New Roman" panose="02020603050405020304" pitchFamily="18" charset="0"/>
              </a:rPr>
              <a:t>, to determine the age of each community. If you look at this phylogeny it is easy to understand this metric. It corresponds </a:t>
            </a:r>
            <a:r>
              <a:rPr lang="en-US" sz="1800">
                <a:solidFill>
                  <a:srgbClr val="000000"/>
                </a:solidFill>
                <a:effectLst/>
                <a:latin typeface="Calibri Light" panose="020F0302020204030204" pitchFamily="34" charset="0"/>
                <a:ea typeface="Times New Roman" panose="02020603050405020304" pitchFamily="18" charset="0"/>
              </a:rPr>
              <a:t>to the . </a:t>
            </a:r>
            <a:r>
              <a:rPr lang="en-US" sz="1800" dirty="0">
                <a:solidFill>
                  <a:srgbClr val="000000"/>
                </a:solidFill>
                <a:effectLst/>
                <a:latin typeface="Calibri Light" panose="020F0302020204030204" pitchFamily="34" charset="0"/>
                <a:ea typeface="Times New Roman" panose="02020603050405020304" pitchFamily="18" charset="0"/>
              </a:rPr>
              <a:t>Following this procedure, we combined the environmental variables with the PAM matrices and the age metric for each community so that all of our variables could be stored in a single matrix for South America. Then, </a:t>
            </a:r>
            <a:r>
              <a:rPr lang="en-US" sz="1800" dirty="0">
                <a:effectLst/>
                <a:latin typeface="Calibri Light" panose="020F0302020204030204" pitchFamily="34" charset="0"/>
                <a:ea typeface="Calibri" panose="020F0502020204030204" pitchFamily="34" charset="0"/>
              </a:rPr>
              <a:t>we performed simple and multiple linear regressions using community age as a response variable and environmental variables as predictors. Calculations were conducted in R as well as plotting of graphs and maps were plotted in QGIS.</a:t>
            </a:r>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14</a:t>
            </a:fld>
            <a:endParaRPr lang="en-US"/>
          </a:p>
        </p:txBody>
      </p:sp>
    </p:spTree>
    <p:extLst>
      <p:ext uri="{BB962C8B-B14F-4D97-AF65-F5344CB8AC3E}">
        <p14:creationId xmlns:p14="http://schemas.microsoft.com/office/powerpoint/2010/main" val="650273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0" dirty="0">
                <a:solidFill>
                  <a:srgbClr val="000000"/>
                </a:solidFill>
                <a:effectLst/>
                <a:latin typeface="+mj-lt"/>
                <a:ea typeface="Times New Roman" panose="02020603050405020304" pitchFamily="18" charset="0"/>
              </a:rPr>
              <a:t>For environmental data, we used four different databases, </a:t>
            </a:r>
            <a:r>
              <a:rPr lang="en-US" sz="1800" i="0" dirty="0" err="1">
                <a:solidFill>
                  <a:srgbClr val="000000"/>
                </a:solidFill>
                <a:effectLst/>
                <a:latin typeface="+mj-lt"/>
                <a:ea typeface="Times New Roman" panose="02020603050405020304" pitchFamily="18" charset="0"/>
              </a:rPr>
              <a:t>WorldClim</a:t>
            </a:r>
            <a:r>
              <a:rPr lang="en-US" sz="1800" i="0" dirty="0">
                <a:solidFill>
                  <a:srgbClr val="000000"/>
                </a:solidFill>
                <a:effectLst/>
                <a:latin typeface="+mj-lt"/>
                <a:ea typeface="Times New Roman" panose="02020603050405020304" pitchFamily="18" charset="0"/>
              </a:rPr>
              <a:t>, </a:t>
            </a:r>
            <a:r>
              <a:rPr lang="en-US" sz="1800" i="0" dirty="0" err="1">
                <a:solidFill>
                  <a:srgbClr val="000000"/>
                </a:solidFill>
                <a:effectLst/>
                <a:latin typeface="+mj-lt"/>
                <a:ea typeface="Times New Roman" panose="02020603050405020304" pitchFamily="18" charset="0"/>
              </a:rPr>
              <a:t>Paleoclim</a:t>
            </a:r>
            <a:r>
              <a:rPr lang="en-US" sz="1800" i="0" dirty="0">
                <a:solidFill>
                  <a:srgbClr val="000000"/>
                </a:solidFill>
                <a:effectLst/>
                <a:latin typeface="+mj-lt"/>
                <a:ea typeface="Times New Roman" panose="02020603050405020304" pitchFamily="18" charset="0"/>
              </a:rPr>
              <a:t>, Soil Grids and gtopo30. From </a:t>
            </a:r>
            <a:r>
              <a:rPr lang="en-US" sz="1800" i="0" dirty="0" err="1">
                <a:solidFill>
                  <a:srgbClr val="000000"/>
                </a:solidFill>
                <a:effectLst/>
                <a:latin typeface="+mj-lt"/>
                <a:ea typeface="Times New Roman" panose="02020603050405020304" pitchFamily="18" charset="0"/>
              </a:rPr>
              <a:t>WorldClim</a:t>
            </a:r>
            <a:r>
              <a:rPr lang="en-US" sz="1800" i="0" dirty="0">
                <a:solidFill>
                  <a:srgbClr val="000000"/>
                </a:solidFill>
                <a:effectLst/>
                <a:latin typeface="+mj-lt"/>
                <a:ea typeface="Times New Roman" panose="02020603050405020304" pitchFamily="18" charset="0"/>
              </a:rPr>
              <a:t> we used Annual Mean Temperature, Temperature Annual Range, Annual Precipitation and Precipitation of Driest Quarter. From </a:t>
            </a:r>
            <a:r>
              <a:rPr lang="en-US" sz="1800" i="0" dirty="0" err="1">
                <a:solidFill>
                  <a:srgbClr val="000000"/>
                </a:solidFill>
                <a:effectLst/>
                <a:latin typeface="+mj-lt"/>
                <a:ea typeface="Times New Roman" panose="02020603050405020304" pitchFamily="18" charset="0"/>
              </a:rPr>
              <a:t>Paleoclim</a:t>
            </a:r>
            <a:r>
              <a:rPr lang="en-US" sz="1800" i="0" dirty="0">
                <a:solidFill>
                  <a:srgbClr val="000000"/>
                </a:solidFill>
                <a:effectLst/>
                <a:latin typeface="+mj-lt"/>
                <a:ea typeface="Times New Roman" panose="02020603050405020304" pitchFamily="18" charset="0"/>
              </a:rPr>
              <a:t> we calculated pairwise distance between six different time frames for temperature and precipitation data. From Soil Grids we used Sand content, Soil organic carbon content, Soil </a:t>
            </a:r>
            <a:r>
              <a:rPr lang="en-US" sz="1800" i="0" dirty="0" err="1">
                <a:solidFill>
                  <a:srgbClr val="000000"/>
                </a:solidFill>
                <a:effectLst/>
                <a:latin typeface="+mj-lt"/>
                <a:ea typeface="Times New Roman" panose="02020603050405020304" pitchFamily="18" charset="0"/>
              </a:rPr>
              <a:t>ph</a:t>
            </a:r>
            <a:r>
              <a:rPr lang="en-US" sz="1800" i="0" dirty="0">
                <a:solidFill>
                  <a:srgbClr val="000000"/>
                </a:solidFill>
                <a:effectLst/>
                <a:latin typeface="+mj-lt"/>
                <a:ea typeface="Times New Roman" panose="02020603050405020304" pitchFamily="18" charset="0"/>
              </a:rPr>
              <a:t> in water, and Coarse fragment volumetric and finally, from gtopo30, we used elevation.</a:t>
            </a:r>
            <a:endParaRPr lang="en-US" sz="1800" i="0" dirty="0">
              <a:effectLst/>
              <a:latin typeface="+mj-lt"/>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15</a:t>
            </a:fld>
            <a:endParaRPr lang="en-US"/>
          </a:p>
        </p:txBody>
      </p:sp>
    </p:spTree>
    <p:extLst>
      <p:ext uri="{BB962C8B-B14F-4D97-AF65-F5344CB8AC3E}">
        <p14:creationId xmlns:p14="http://schemas.microsoft.com/office/powerpoint/2010/main" val="751007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150000"/>
              </a:lnSpc>
              <a:spcBef>
                <a:spcPts val="0"/>
              </a:spcBef>
              <a:spcAft>
                <a:spcPts val="0"/>
              </a:spcAft>
            </a:pPr>
            <a:r>
              <a:rPr lang="en-US" sz="1800" dirty="0">
                <a:solidFill>
                  <a:srgbClr val="000000"/>
                </a:solidFill>
                <a:effectLst/>
                <a:latin typeface="Calibri Light" panose="020F0302020204030204" pitchFamily="34" charset="0"/>
                <a:ea typeface="Times New Roman" panose="02020603050405020304" pitchFamily="18" charset="0"/>
              </a:rPr>
              <a:t>We defined a metric,</a:t>
            </a:r>
            <a:r>
              <a:rPr lang="en-US" sz="1800" i="1" dirty="0">
                <a:solidFill>
                  <a:srgbClr val="000000"/>
                </a:solidFill>
                <a:effectLst/>
                <a:latin typeface="Calibri Light" panose="020F0302020204030204" pitchFamily="34" charset="0"/>
                <a:ea typeface="Times New Roman" panose="02020603050405020304" pitchFamily="18" charset="0"/>
              </a:rPr>
              <a:t> Mean</a:t>
            </a:r>
            <a:r>
              <a:rPr lang="en-US" sz="1800" dirty="0">
                <a:solidFill>
                  <a:srgbClr val="000000"/>
                </a:solidFill>
                <a:effectLst/>
                <a:latin typeface="Calibri Light" panose="020F0302020204030204" pitchFamily="34" charset="0"/>
                <a:ea typeface="Times New Roman" panose="02020603050405020304" pitchFamily="18" charset="0"/>
              </a:rPr>
              <a:t> </a:t>
            </a:r>
            <a:r>
              <a:rPr lang="en-US" sz="1800" i="1" dirty="0">
                <a:solidFill>
                  <a:srgbClr val="000000"/>
                </a:solidFill>
                <a:effectLst/>
                <a:latin typeface="Calibri Light" panose="020F0302020204030204" pitchFamily="34" charset="0"/>
                <a:ea typeface="Times New Roman" panose="02020603050405020304" pitchFamily="18" charset="0"/>
              </a:rPr>
              <a:t>Node Height</a:t>
            </a:r>
            <a:r>
              <a:rPr lang="en-US" sz="1800" dirty="0">
                <a:solidFill>
                  <a:srgbClr val="000000"/>
                </a:solidFill>
                <a:effectLst/>
                <a:latin typeface="Calibri Light" panose="020F0302020204030204" pitchFamily="34" charset="0"/>
                <a:ea typeface="Times New Roman" panose="02020603050405020304" pitchFamily="18" charset="0"/>
              </a:rPr>
              <a:t>, to determine the age of each community. If you look at this phylogeny it is easy to understand this metric. It corresponds </a:t>
            </a:r>
            <a:r>
              <a:rPr lang="en-US" sz="1800">
                <a:solidFill>
                  <a:srgbClr val="000000"/>
                </a:solidFill>
                <a:effectLst/>
                <a:latin typeface="Calibri Light" panose="020F0302020204030204" pitchFamily="34" charset="0"/>
                <a:ea typeface="Times New Roman" panose="02020603050405020304" pitchFamily="18" charset="0"/>
              </a:rPr>
              <a:t>to the . </a:t>
            </a:r>
            <a:r>
              <a:rPr lang="en-US" sz="1800" dirty="0">
                <a:solidFill>
                  <a:srgbClr val="000000"/>
                </a:solidFill>
                <a:effectLst/>
                <a:latin typeface="Calibri Light" panose="020F0302020204030204" pitchFamily="34" charset="0"/>
                <a:ea typeface="Times New Roman" panose="02020603050405020304" pitchFamily="18" charset="0"/>
              </a:rPr>
              <a:t>Following this procedure, we combined the environmental variables with the PAM matrices and the age metric for each community so that all of our variables could be stored in a single matrix for South America. Then, </a:t>
            </a:r>
            <a:r>
              <a:rPr lang="en-US" sz="1800" dirty="0">
                <a:effectLst/>
                <a:latin typeface="Calibri Light" panose="020F0302020204030204" pitchFamily="34" charset="0"/>
                <a:ea typeface="Calibri" panose="020F0502020204030204" pitchFamily="34" charset="0"/>
              </a:rPr>
              <a:t>we performed simple and multiple linear regressions using community age as a response variable and environmental variables as predictors. Calculations were conducted in R as well as plotting of graphs and maps were plotted in QGIS.</a:t>
            </a:r>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16</a:t>
            </a:fld>
            <a:endParaRPr lang="en-US"/>
          </a:p>
        </p:txBody>
      </p:sp>
    </p:spTree>
    <p:extLst>
      <p:ext uri="{BB962C8B-B14F-4D97-AF65-F5344CB8AC3E}">
        <p14:creationId xmlns:p14="http://schemas.microsoft.com/office/powerpoint/2010/main" val="3310438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Calibri Light" panose="020F0302020204030204" pitchFamily="34" charset="0"/>
                <a:ea typeface="Times New Roman" panose="02020603050405020304" pitchFamily="18" charset="0"/>
              </a:rPr>
              <a:t>For the bioclimatic variables extracted from </a:t>
            </a:r>
            <a:r>
              <a:rPr lang="en-US" sz="1200" dirty="0" err="1">
                <a:solidFill>
                  <a:srgbClr val="000000"/>
                </a:solidFill>
                <a:effectLst/>
                <a:latin typeface="Calibri Light" panose="020F0302020204030204" pitchFamily="34" charset="0"/>
                <a:ea typeface="Times New Roman" panose="02020603050405020304" pitchFamily="18" charset="0"/>
              </a:rPr>
              <a:t>WorldClim</a:t>
            </a:r>
            <a:r>
              <a:rPr lang="en-US" sz="1200" dirty="0">
                <a:solidFill>
                  <a:srgbClr val="000000"/>
                </a:solidFill>
                <a:effectLst/>
                <a:latin typeface="Calibri Light" panose="020F0302020204030204" pitchFamily="34" charset="0"/>
                <a:ea typeface="Times New Roman" panose="02020603050405020304" pitchFamily="18" charset="0"/>
              </a:rPr>
              <a:t>, we observed a significant negative correlation between community age and annual mean temperature, meaning old communities seem to be adapted to low mean annual temperatures. Even though the correlation between age community and temperature annual range is significant, it is only slightly positive, with an R squared of approximately 0.08. </a:t>
            </a:r>
          </a:p>
        </p:txBody>
      </p:sp>
      <p:sp>
        <p:nvSpPr>
          <p:cNvPr id="4" name="Slide Number Placeholder 3"/>
          <p:cNvSpPr>
            <a:spLocks noGrp="1"/>
          </p:cNvSpPr>
          <p:nvPr>
            <p:ph type="sldNum" sz="quarter" idx="5"/>
          </p:nvPr>
        </p:nvSpPr>
        <p:spPr/>
        <p:txBody>
          <a:bodyPr/>
          <a:lstStyle/>
          <a:p>
            <a:fld id="{8D6287F6-08DE-4DCA-8A90-659C9E6F51F0}" type="slidenum">
              <a:rPr lang="en-US" smtClean="0"/>
              <a:t>17</a:t>
            </a:fld>
            <a:endParaRPr lang="en-US"/>
          </a:p>
        </p:txBody>
      </p:sp>
    </p:spTree>
    <p:extLst>
      <p:ext uri="{BB962C8B-B14F-4D97-AF65-F5344CB8AC3E}">
        <p14:creationId xmlns:p14="http://schemas.microsoft.com/office/powerpoint/2010/main" val="22832478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Calibri Light" panose="020F0302020204030204" pitchFamily="34" charset="0"/>
                <a:ea typeface="Times New Roman" panose="02020603050405020304" pitchFamily="18" charset="0"/>
              </a:rPr>
              <a:t>The correlation between elevation and community age proved significant and positive. This means old communities seem to occur in areas of high elevation.</a:t>
            </a:r>
          </a:p>
          <a:p>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18</a:t>
            </a:fld>
            <a:endParaRPr lang="en-US"/>
          </a:p>
        </p:txBody>
      </p:sp>
    </p:spTree>
    <p:extLst>
      <p:ext uri="{BB962C8B-B14F-4D97-AF65-F5344CB8AC3E}">
        <p14:creationId xmlns:p14="http://schemas.microsoft.com/office/powerpoint/2010/main" val="2579780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Calibri Light" panose="020F0302020204030204" pitchFamily="34" charset="0"/>
                <a:ea typeface="Times New Roman" panose="02020603050405020304" pitchFamily="18" charset="0"/>
              </a:rPr>
              <a:t>For the soil variables extracted from Soil Grid, we observed a significant positive correlation between community age and volume of coarse fragments, meaning old communities seem to be adapted to high volumes of coarse fragments in the soil. On the other hand, the correlation between community age and sand percent is just barely positive, presenting an R squared of approximately 0.01. </a:t>
            </a:r>
          </a:p>
        </p:txBody>
      </p:sp>
      <p:sp>
        <p:nvSpPr>
          <p:cNvPr id="4" name="Slide Number Placeholder 3"/>
          <p:cNvSpPr>
            <a:spLocks noGrp="1"/>
          </p:cNvSpPr>
          <p:nvPr>
            <p:ph type="sldNum" sz="quarter" idx="5"/>
          </p:nvPr>
        </p:nvSpPr>
        <p:spPr/>
        <p:txBody>
          <a:bodyPr/>
          <a:lstStyle/>
          <a:p>
            <a:fld id="{8D6287F6-08DE-4DCA-8A90-659C9E6F51F0}" type="slidenum">
              <a:rPr lang="en-US" smtClean="0"/>
              <a:t>19</a:t>
            </a:fld>
            <a:endParaRPr lang="en-US"/>
          </a:p>
        </p:txBody>
      </p:sp>
    </p:spTree>
    <p:extLst>
      <p:ext uri="{BB962C8B-B14F-4D97-AF65-F5344CB8AC3E}">
        <p14:creationId xmlns:p14="http://schemas.microsoft.com/office/powerpoint/2010/main" val="3248230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5B2F9-3CDC-4ADD-AAC0-6CE8B9FA50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0F50EA4-9758-47CC-9D7E-DB2451D7F3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EBEB4B-C543-4DD7-B353-A1E10FF881DF}"/>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5" name="Footer Placeholder 4">
            <a:extLst>
              <a:ext uri="{FF2B5EF4-FFF2-40B4-BE49-F238E27FC236}">
                <a16:creationId xmlns:a16="http://schemas.microsoft.com/office/drawing/2014/main" id="{BD4658CA-3C91-428D-8A65-0209C9C93B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615B4-7F90-4A9B-8028-AC5B23B40E1B}"/>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35316901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F2866-CC91-40E8-9105-5F66A14AA3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F8BDBEF-35E3-4CB6-9516-40F074937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9FB3F4-069F-4CAA-93A9-B7ECE9800C85}"/>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5" name="Footer Placeholder 4">
            <a:extLst>
              <a:ext uri="{FF2B5EF4-FFF2-40B4-BE49-F238E27FC236}">
                <a16:creationId xmlns:a16="http://schemas.microsoft.com/office/drawing/2014/main" id="{4BC843B3-5294-4FD3-B437-C3EF846CC0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803327-1F0A-44EB-8B7C-86D526A4541D}"/>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1771699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123785-609A-43AB-A12E-E565D26F24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C17E4E5-A126-46FF-8EC2-4AFD8E2AF6D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985AC5-F18B-4808-AFF7-AEB824F5456F}"/>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5" name="Footer Placeholder 4">
            <a:extLst>
              <a:ext uri="{FF2B5EF4-FFF2-40B4-BE49-F238E27FC236}">
                <a16:creationId xmlns:a16="http://schemas.microsoft.com/office/drawing/2014/main" id="{669EEDB5-2FAA-43B4-9182-A6FA5A2CE4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65D1E1-CD74-4040-A7E9-B5DEB7058566}"/>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1684729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98346-8A52-416E-A876-F4BE2913F9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AD1FCE-190A-470E-AB69-36AD1E525E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36C42F-2A82-4C29-8A95-7E6301BBE3A2}"/>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5" name="Footer Placeholder 4">
            <a:extLst>
              <a:ext uri="{FF2B5EF4-FFF2-40B4-BE49-F238E27FC236}">
                <a16:creationId xmlns:a16="http://schemas.microsoft.com/office/drawing/2014/main" id="{46DE27FB-1AED-42E0-9DBA-50789215A0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6329A2-7A0D-457E-B293-8EBFC584D13F}"/>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510078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04B54-E1C7-4613-9BAC-6D08FB8EC4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4FC5B2-3626-4550-A0EA-84EDA89EBC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466847-CBF7-4D77-9BAD-BECBE3466A44}"/>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5" name="Footer Placeholder 4">
            <a:extLst>
              <a:ext uri="{FF2B5EF4-FFF2-40B4-BE49-F238E27FC236}">
                <a16:creationId xmlns:a16="http://schemas.microsoft.com/office/drawing/2014/main" id="{B4636F4C-DC81-495A-9A96-FE13762CA8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40A5C3-10FF-4FAC-A0E6-CE94164E5A5E}"/>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3242350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8BEB-04B2-40A9-B4CB-6C6C1D6192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EFF7C0-D666-4EAB-8ED7-31BD740AA1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8AECD7-3BFA-4DCC-BF12-199AF8567C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28F84C-4F41-46FD-A3DC-CB1689A2DCD2}"/>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6" name="Footer Placeholder 5">
            <a:extLst>
              <a:ext uri="{FF2B5EF4-FFF2-40B4-BE49-F238E27FC236}">
                <a16:creationId xmlns:a16="http://schemas.microsoft.com/office/drawing/2014/main" id="{2DDB77DC-C5C2-4742-BFB1-D23FE08D79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816FE4-3782-4083-891A-79A9CFBFBCAA}"/>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4014632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11D77-D2D8-43E6-BB69-C7CA149CB2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09F0BB3-7B78-4FAF-BCA7-EF9CD60B72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F424D4B-B9F7-4ED0-859D-15EDCBAE1E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F46BDB-65D5-4609-BDAE-9C10F99D86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0A7196-4104-498D-9E84-9EB7ADBCC5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171CCF5-4F48-43E4-9594-15E703458089}"/>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8" name="Footer Placeholder 7">
            <a:extLst>
              <a:ext uri="{FF2B5EF4-FFF2-40B4-BE49-F238E27FC236}">
                <a16:creationId xmlns:a16="http://schemas.microsoft.com/office/drawing/2014/main" id="{23934B96-B306-4DDE-914D-37BC144188F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52B67F-40FA-4FDB-8BF6-6D798760D6E7}"/>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4004607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784B2-FB46-4C5D-BD5C-C6903EC2DE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188701-8951-43A8-B510-4CCB7B08F18E}"/>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4" name="Footer Placeholder 3">
            <a:extLst>
              <a:ext uri="{FF2B5EF4-FFF2-40B4-BE49-F238E27FC236}">
                <a16:creationId xmlns:a16="http://schemas.microsoft.com/office/drawing/2014/main" id="{24246222-2687-42A7-9930-D4BB6FF638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E15511-F4CE-40ED-9E95-EB2DFB56324B}"/>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3379397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952C76-E134-4DBE-8334-E3B4CB23E966}"/>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3" name="Footer Placeholder 2">
            <a:extLst>
              <a:ext uri="{FF2B5EF4-FFF2-40B4-BE49-F238E27FC236}">
                <a16:creationId xmlns:a16="http://schemas.microsoft.com/office/drawing/2014/main" id="{F9BE83B4-B471-42E1-A4E1-A1D9B0FBD46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31C4B26-87D9-40ED-A52F-230FA026CEC9}"/>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2701637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F58F1-163D-4823-8315-B35AD849FE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65A239D-E87C-4047-8553-A1EAC5D4D9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79DDE2-EA0B-496B-83E2-51B55C253A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E8D777-7B4E-4772-AEA9-91FF5D1A394D}"/>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6" name="Footer Placeholder 5">
            <a:extLst>
              <a:ext uri="{FF2B5EF4-FFF2-40B4-BE49-F238E27FC236}">
                <a16:creationId xmlns:a16="http://schemas.microsoft.com/office/drawing/2014/main" id="{0297DE15-E209-484E-9B7A-98737DA93F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9A57DF-BD20-4693-90F7-47BDCC13522F}"/>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1486508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E373C-11CC-4657-9D0D-93B60FD1F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FC8508-1BE2-438A-B021-0CDDC9F26E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8C4707-9E70-47EC-90AE-E64CBDCAC7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20A8EF-0402-4ABE-B361-D8C80A77E652}"/>
              </a:ext>
            </a:extLst>
          </p:cNvPr>
          <p:cNvSpPr>
            <a:spLocks noGrp="1"/>
          </p:cNvSpPr>
          <p:nvPr>
            <p:ph type="dt" sz="half" idx="10"/>
          </p:nvPr>
        </p:nvSpPr>
        <p:spPr/>
        <p:txBody>
          <a:bodyPr/>
          <a:lstStyle/>
          <a:p>
            <a:fld id="{1A78D5E7-DD6B-47C9-BA46-BD43B9758C59}" type="datetimeFigureOut">
              <a:rPr lang="en-US" smtClean="0"/>
              <a:t>7/31/2020</a:t>
            </a:fld>
            <a:endParaRPr lang="en-US"/>
          </a:p>
        </p:txBody>
      </p:sp>
      <p:sp>
        <p:nvSpPr>
          <p:cNvPr id="6" name="Footer Placeholder 5">
            <a:extLst>
              <a:ext uri="{FF2B5EF4-FFF2-40B4-BE49-F238E27FC236}">
                <a16:creationId xmlns:a16="http://schemas.microsoft.com/office/drawing/2014/main" id="{BBAD0547-902D-41D1-A10A-2189995409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AA0E15-3F13-43C3-848F-1E68C59F4E11}"/>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2878450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6F3858-237D-4370-BE46-6D91CB4F8B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2C26D7-1E63-4463-9254-A785E4ECAA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509DE6-7E81-4EB6-B574-5CA16C9029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78D5E7-DD6B-47C9-BA46-BD43B9758C59}" type="datetimeFigureOut">
              <a:rPr lang="en-US" smtClean="0"/>
              <a:t>7/31/2020</a:t>
            </a:fld>
            <a:endParaRPr lang="en-US"/>
          </a:p>
        </p:txBody>
      </p:sp>
      <p:sp>
        <p:nvSpPr>
          <p:cNvPr id="5" name="Footer Placeholder 4">
            <a:extLst>
              <a:ext uri="{FF2B5EF4-FFF2-40B4-BE49-F238E27FC236}">
                <a16:creationId xmlns:a16="http://schemas.microsoft.com/office/drawing/2014/main" id="{F28515D7-BD6F-43CB-8689-C8CB0CA2FE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973168F-9500-49F0-9374-B36BC5B5CD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9020C-2681-475E-9C97-CF3488C021F2}" type="slidenum">
              <a:rPr lang="en-US" smtClean="0"/>
              <a:t>‹#›</a:t>
            </a:fld>
            <a:endParaRPr lang="en-US"/>
          </a:p>
        </p:txBody>
      </p:sp>
    </p:spTree>
    <p:extLst>
      <p:ext uri="{BB962C8B-B14F-4D97-AF65-F5344CB8AC3E}">
        <p14:creationId xmlns:p14="http://schemas.microsoft.com/office/powerpoint/2010/main" val="3256501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19.jpeg"/><Relationship Id="rId5" Type="http://schemas.openxmlformats.org/officeDocument/2006/relationships/image" Target="../media/image18.JPG"/><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7.tiff"/></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573653"/>
            <a:ext cx="9144000" cy="3207235"/>
          </a:xfrm>
        </p:spPr>
        <p:txBody>
          <a:bodyPr>
            <a:noAutofit/>
          </a:bodyPr>
          <a:lstStyle/>
          <a:p>
            <a:r>
              <a:rPr lang="en-US" sz="6600" b="1" dirty="0" err="1">
                <a:solidFill>
                  <a:srgbClr val="0070C0"/>
                </a:solidFill>
              </a:rPr>
              <a:t>LifeMapper</a:t>
            </a:r>
            <a:br>
              <a:rPr lang="en-US" sz="6600" dirty="0">
                <a:solidFill>
                  <a:srgbClr val="0070C0"/>
                </a:solidFill>
              </a:rPr>
            </a:br>
            <a:endParaRPr lang="en-US" sz="6600" b="1" dirty="0">
              <a:solidFill>
                <a:srgbClr val="0070C0"/>
              </a:solidFill>
            </a:endParaRPr>
          </a:p>
        </p:txBody>
      </p:sp>
      <p:sp>
        <p:nvSpPr>
          <p:cNvPr id="5" name="Subtitle 2"/>
          <p:cNvSpPr txBox="1">
            <a:spLocks/>
          </p:cNvSpPr>
          <p:nvPr/>
        </p:nvSpPr>
        <p:spPr>
          <a:xfrm>
            <a:off x="2209800" y="3886200"/>
            <a:ext cx="7772400" cy="1752600"/>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dirty="0"/>
          </a:p>
        </p:txBody>
      </p:sp>
      <p:pic>
        <p:nvPicPr>
          <p:cNvPr id="7" name="Picture 6" descr="band.jpg"/>
          <p:cNvPicPr>
            <a:picLocks noChangeAspect="1"/>
          </p:cNvPicPr>
          <p:nvPr/>
        </p:nvPicPr>
        <p:blipFill rotWithShape="1">
          <a:blip r:embed="rId3">
            <a:extLst>
              <a:ext uri="{28A0092B-C50C-407E-A947-70E740481C1C}">
                <a14:useLocalDpi xmlns:a14="http://schemas.microsoft.com/office/drawing/2010/main" val="0"/>
              </a:ext>
            </a:extLst>
          </a:blip>
          <a:srcRect t="15229" b="18633"/>
          <a:stretch/>
        </p:blipFill>
        <p:spPr>
          <a:xfrm>
            <a:off x="-87682" y="-326867"/>
            <a:ext cx="12367364" cy="2335735"/>
          </a:xfrm>
          <a:prstGeom prst="rect">
            <a:avLst/>
          </a:prstGeom>
        </p:spPr>
      </p:pic>
      <p:pic>
        <p:nvPicPr>
          <p:cNvPr id="8" name="Picture 6" descr="https://www.idigbio.org/wiki/_media/idigbio_logo_rgb.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96986" y="5687065"/>
            <a:ext cx="3299215" cy="101942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p:cNvSpPr txBox="1"/>
          <p:nvPr/>
        </p:nvSpPr>
        <p:spPr>
          <a:xfrm>
            <a:off x="4490750" y="4399062"/>
            <a:ext cx="3111685" cy="954107"/>
          </a:xfrm>
          <a:prstGeom prst="rect">
            <a:avLst/>
          </a:prstGeom>
          <a:noFill/>
        </p:spPr>
        <p:txBody>
          <a:bodyPr wrap="none" rtlCol="0">
            <a:spAutoFit/>
          </a:bodyPr>
          <a:lstStyle/>
          <a:p>
            <a:pPr algn="ctr"/>
            <a:endParaRPr lang="en-US" sz="2800" dirty="0">
              <a:solidFill>
                <a:srgbClr val="0070C0"/>
              </a:solidFill>
            </a:endParaRPr>
          </a:p>
          <a:p>
            <a:pPr algn="ctr"/>
            <a:r>
              <a:rPr lang="en-US" sz="2800" dirty="0">
                <a:solidFill>
                  <a:srgbClr val="0070C0"/>
                </a:solidFill>
              </a:rPr>
              <a:t>University of Florida</a:t>
            </a:r>
          </a:p>
        </p:txBody>
      </p:sp>
    </p:spTree>
    <p:extLst>
      <p:ext uri="{BB962C8B-B14F-4D97-AF65-F5344CB8AC3E}">
        <p14:creationId xmlns:p14="http://schemas.microsoft.com/office/powerpoint/2010/main" val="515766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B9CC8A2D-ECEA-495A-9B0A-FDD77EDA800E}"/>
              </a:ext>
            </a:extLst>
          </p:cNvPr>
          <p:cNvPicPr>
            <a:picLocks noChangeAspect="1"/>
          </p:cNvPicPr>
          <p:nvPr/>
        </p:nvPicPr>
        <p:blipFill rotWithShape="1">
          <a:blip r:embed="rId2">
            <a:extLst>
              <a:ext uri="{28A0092B-C50C-407E-A947-70E740481C1C}">
                <a14:useLocalDpi xmlns:a14="http://schemas.microsoft.com/office/drawing/2010/main" val="0"/>
              </a:ext>
            </a:extLst>
          </a:blip>
          <a:srcRect l="18438" t="10556" r="16797" b="64656"/>
          <a:stretch/>
        </p:blipFill>
        <p:spPr>
          <a:xfrm>
            <a:off x="1921349" y="195067"/>
            <a:ext cx="7896225" cy="1699990"/>
          </a:xfrm>
          <a:prstGeom prst="rect">
            <a:avLst/>
          </a:prstGeom>
          <a:ln w="25400">
            <a:solidFill>
              <a:srgbClr val="024578"/>
            </a:solidFill>
          </a:ln>
        </p:spPr>
      </p:pic>
      <p:pic>
        <p:nvPicPr>
          <p:cNvPr id="4" name="Picture 3" descr="A screenshot of a computer&#10;&#10;Description automatically generated">
            <a:extLst>
              <a:ext uri="{FF2B5EF4-FFF2-40B4-BE49-F238E27FC236}">
                <a16:creationId xmlns:a16="http://schemas.microsoft.com/office/drawing/2014/main" id="{7076E779-31B3-4B32-A33D-E0751B5E6DA2}"/>
              </a:ext>
            </a:extLst>
          </p:cNvPr>
          <p:cNvPicPr>
            <a:picLocks noChangeAspect="1"/>
          </p:cNvPicPr>
          <p:nvPr/>
        </p:nvPicPr>
        <p:blipFill rotWithShape="1">
          <a:blip r:embed="rId3">
            <a:extLst>
              <a:ext uri="{28A0092B-C50C-407E-A947-70E740481C1C}">
                <a14:useLocalDpi xmlns:a14="http://schemas.microsoft.com/office/drawing/2010/main" val="0"/>
              </a:ext>
            </a:extLst>
          </a:blip>
          <a:srcRect l="18281" t="38877" r="17188" b="28750"/>
          <a:stretch/>
        </p:blipFill>
        <p:spPr>
          <a:xfrm>
            <a:off x="1921348" y="2083323"/>
            <a:ext cx="7896225" cy="2228224"/>
          </a:xfrm>
          <a:prstGeom prst="rect">
            <a:avLst/>
          </a:prstGeom>
          <a:ln w="25400">
            <a:solidFill>
              <a:srgbClr val="024578"/>
            </a:solidFill>
          </a:ln>
        </p:spPr>
      </p:pic>
      <p:pic>
        <p:nvPicPr>
          <p:cNvPr id="5" name="Picture 4" descr="A screenshot of a computer&#10;&#10;Description automatically generated">
            <a:extLst>
              <a:ext uri="{FF2B5EF4-FFF2-40B4-BE49-F238E27FC236}">
                <a16:creationId xmlns:a16="http://schemas.microsoft.com/office/drawing/2014/main" id="{1F13839F-1E87-4DA8-957D-BCD96FEC75B7}"/>
              </a:ext>
            </a:extLst>
          </p:cNvPr>
          <p:cNvPicPr>
            <a:picLocks noChangeAspect="1"/>
          </p:cNvPicPr>
          <p:nvPr/>
        </p:nvPicPr>
        <p:blipFill rotWithShape="1">
          <a:blip r:embed="rId4">
            <a:extLst>
              <a:ext uri="{28A0092B-C50C-407E-A947-70E740481C1C}">
                <a14:useLocalDpi xmlns:a14="http://schemas.microsoft.com/office/drawing/2010/main" val="0"/>
              </a:ext>
            </a:extLst>
          </a:blip>
          <a:srcRect l="18203" t="12917" r="17266" b="54710"/>
          <a:stretch/>
        </p:blipFill>
        <p:spPr>
          <a:xfrm>
            <a:off x="1921348" y="4499813"/>
            <a:ext cx="7896228" cy="2228224"/>
          </a:xfrm>
          <a:prstGeom prst="rect">
            <a:avLst/>
          </a:prstGeom>
          <a:ln w="25400">
            <a:solidFill>
              <a:srgbClr val="024578"/>
            </a:solidFill>
          </a:ln>
        </p:spPr>
      </p:pic>
    </p:spTree>
    <p:extLst>
      <p:ext uri="{BB962C8B-B14F-4D97-AF65-F5344CB8AC3E}">
        <p14:creationId xmlns:p14="http://schemas.microsoft.com/office/powerpoint/2010/main" val="23449772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BD4CF7-D149-4AA0-9CBD-287E433CF2F4}"/>
              </a:ext>
            </a:extLst>
          </p:cNvPr>
          <p:cNvSpPr txBox="1"/>
          <p:nvPr/>
        </p:nvSpPr>
        <p:spPr>
          <a:xfrm>
            <a:off x="3645811" y="2705725"/>
            <a:ext cx="4900378" cy="1446550"/>
          </a:xfrm>
          <a:prstGeom prst="rect">
            <a:avLst/>
          </a:prstGeom>
          <a:noFill/>
        </p:spPr>
        <p:txBody>
          <a:bodyPr wrap="square" rtlCol="0">
            <a:spAutoFit/>
          </a:bodyPr>
          <a:lstStyle/>
          <a:p>
            <a:pPr algn="ctr"/>
            <a:r>
              <a:rPr lang="en-US" sz="8800" dirty="0">
                <a:latin typeface="+mj-lt"/>
              </a:rPr>
              <a:t>EXAMPLE</a:t>
            </a:r>
          </a:p>
        </p:txBody>
      </p:sp>
    </p:spTree>
    <p:extLst>
      <p:ext uri="{BB962C8B-B14F-4D97-AF65-F5344CB8AC3E}">
        <p14:creationId xmlns:p14="http://schemas.microsoft.com/office/powerpoint/2010/main" val="8150517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D7F307E1-26FA-4252-94D1-9711C4518C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8" descr="undefined">
            <a:extLst>
              <a:ext uri="{FF2B5EF4-FFF2-40B4-BE49-F238E27FC236}">
                <a16:creationId xmlns:a16="http://schemas.microsoft.com/office/drawing/2014/main" id="{97458157-FADD-4EAF-AFA5-10DE19A7D2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9205" b="4"/>
          <a:stretch/>
        </p:blipFill>
        <p:spPr bwMode="auto">
          <a:xfrm>
            <a:off x="5115314" y="10"/>
            <a:ext cx="4118110" cy="3401558"/>
          </a:xfrm>
          <a:custGeom>
            <a:avLst/>
            <a:gdLst/>
            <a:ahLst/>
            <a:cxnLst/>
            <a:rect l="l" t="t" r="r" b="b"/>
            <a:pathLst>
              <a:path w="4118110" h="3401568">
                <a:moveTo>
                  <a:pt x="0" y="0"/>
                </a:moveTo>
                <a:lnTo>
                  <a:pt x="3343575" y="0"/>
                </a:lnTo>
                <a:lnTo>
                  <a:pt x="3448028" y="215050"/>
                </a:lnTo>
                <a:cubicBezTo>
                  <a:pt x="3836103" y="1056037"/>
                  <a:pt x="4076161" y="2055458"/>
                  <a:pt x="4113475" y="3133192"/>
                </a:cubicBezTo>
                <a:lnTo>
                  <a:pt x="4118110" y="3401568"/>
                </a:lnTo>
                <a:lnTo>
                  <a:pt x="801224" y="3401568"/>
                </a:lnTo>
                <a:lnTo>
                  <a:pt x="797493" y="3185579"/>
                </a:lnTo>
                <a:cubicBezTo>
                  <a:pt x="756786" y="2009870"/>
                  <a:pt x="474799" y="927359"/>
                  <a:pt x="22579" y="42066"/>
                </a:cubicBezTo>
                <a:close/>
              </a:path>
            </a:pathLst>
          </a:custGeom>
          <a:noFill/>
          <a:extLst>
            <a:ext uri="{909E8E84-426E-40DD-AFC4-6F175D3DCCD1}">
              <a14:hiddenFill xmlns:a14="http://schemas.microsoft.com/office/drawing/2010/main">
                <a:solidFill>
                  <a:srgbClr val="FFFFFF"/>
                </a:solidFill>
              </a14:hiddenFill>
            </a:ext>
          </a:extLst>
        </p:spPr>
      </p:pic>
      <p:pic>
        <p:nvPicPr>
          <p:cNvPr id="8" name="Picture 7" descr="A close up of a flower&#10;&#10;Description automatically generated">
            <a:extLst>
              <a:ext uri="{FF2B5EF4-FFF2-40B4-BE49-F238E27FC236}">
                <a16:creationId xmlns:a16="http://schemas.microsoft.com/office/drawing/2014/main" id="{421D5EA8-F360-4082-9BDE-E0732F78C11E}"/>
              </a:ext>
            </a:extLst>
          </p:cNvPr>
          <p:cNvPicPr>
            <a:picLocks noChangeAspect="1"/>
          </p:cNvPicPr>
          <p:nvPr/>
        </p:nvPicPr>
        <p:blipFill rotWithShape="1">
          <a:blip r:embed="rId4">
            <a:extLst>
              <a:ext uri="{28A0092B-C50C-407E-A947-70E740481C1C}">
                <a14:useLocalDpi xmlns:a14="http://schemas.microsoft.com/office/drawing/2010/main" val="0"/>
              </a:ext>
            </a:extLst>
          </a:blip>
          <a:srcRect l="16167" r="11975"/>
          <a:stretch/>
        </p:blipFill>
        <p:spPr>
          <a:xfrm>
            <a:off x="8530121" y="3456433"/>
            <a:ext cx="3661880" cy="3401568"/>
          </a:xfrm>
          <a:custGeom>
            <a:avLst/>
            <a:gdLst/>
            <a:ahLst/>
            <a:cxnLst/>
            <a:rect l="l" t="t" r="r" b="b"/>
            <a:pathLst>
              <a:path w="3661880" h="3401568">
                <a:moveTo>
                  <a:pt x="774544" y="0"/>
                </a:moveTo>
                <a:lnTo>
                  <a:pt x="3661880" y="0"/>
                </a:lnTo>
                <a:lnTo>
                  <a:pt x="3661880" y="3401568"/>
                </a:lnTo>
                <a:lnTo>
                  <a:pt x="0" y="3401568"/>
                </a:lnTo>
                <a:lnTo>
                  <a:pt x="104462" y="3186501"/>
                </a:lnTo>
                <a:cubicBezTo>
                  <a:pt x="492537" y="2345513"/>
                  <a:pt x="732594" y="1346092"/>
                  <a:pt x="769909" y="268359"/>
                </a:cubicBezTo>
                <a:close/>
              </a:path>
            </a:pathLst>
          </a:custGeom>
        </p:spPr>
      </p:pic>
      <p:pic>
        <p:nvPicPr>
          <p:cNvPr id="4" name="Picture 3" descr="A path with trees on the side of a river&#10;&#10;Description automatically generated">
            <a:extLst>
              <a:ext uri="{FF2B5EF4-FFF2-40B4-BE49-F238E27FC236}">
                <a16:creationId xmlns:a16="http://schemas.microsoft.com/office/drawing/2014/main" id="{3D0753FC-09E6-45FE-8FA7-047177FA74A3}"/>
              </a:ext>
            </a:extLst>
          </p:cNvPr>
          <p:cNvPicPr>
            <a:picLocks noChangeAspect="1"/>
          </p:cNvPicPr>
          <p:nvPr/>
        </p:nvPicPr>
        <p:blipFill rotWithShape="1">
          <a:blip r:embed="rId5">
            <a:extLst>
              <a:ext uri="{28A0092B-C50C-407E-A947-70E740481C1C}">
                <a14:useLocalDpi xmlns:a14="http://schemas.microsoft.com/office/drawing/2010/main" val="0"/>
              </a:ext>
            </a:extLst>
          </a:blip>
          <a:srcRect l="4723" r="15516"/>
          <a:stretch/>
        </p:blipFill>
        <p:spPr>
          <a:xfrm>
            <a:off x="5168353" y="3456432"/>
            <a:ext cx="4064598" cy="3401568"/>
          </a:xfrm>
          <a:custGeom>
            <a:avLst/>
            <a:gdLst/>
            <a:ahLst/>
            <a:cxnLst/>
            <a:rect l="l" t="t" r="r" b="b"/>
            <a:pathLst>
              <a:path w="4064598" h="3401568">
                <a:moveTo>
                  <a:pt x="749132" y="0"/>
                </a:moveTo>
                <a:lnTo>
                  <a:pt x="4064598" y="0"/>
                </a:lnTo>
                <a:lnTo>
                  <a:pt x="4059963" y="268360"/>
                </a:lnTo>
                <a:cubicBezTo>
                  <a:pt x="4022649" y="1346093"/>
                  <a:pt x="3782591" y="2345514"/>
                  <a:pt x="3394516" y="3186502"/>
                </a:cubicBezTo>
                <a:lnTo>
                  <a:pt x="3290055" y="3401568"/>
                </a:lnTo>
                <a:lnTo>
                  <a:pt x="0" y="3401568"/>
                </a:lnTo>
                <a:lnTo>
                  <a:pt x="79008" y="3238906"/>
                </a:lnTo>
                <a:cubicBezTo>
                  <a:pt x="502362" y="2321466"/>
                  <a:pt x="749563" y="1215476"/>
                  <a:pt x="749563" y="24956"/>
                </a:cubicBezTo>
                <a:close/>
              </a:path>
            </a:pathLst>
          </a:custGeom>
        </p:spPr>
      </p:pic>
      <p:sp useBgFill="1">
        <p:nvSpPr>
          <p:cNvPr id="33" name="Freeform: Shape 32">
            <a:extLst>
              <a:ext uri="{FF2B5EF4-FFF2-40B4-BE49-F238E27FC236}">
                <a16:creationId xmlns:a16="http://schemas.microsoft.com/office/drawing/2014/main" id="{398DFB7A-5FB9-4FBB-8BD1-0DBC6A365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32965" cy="6858000"/>
          </a:xfrm>
          <a:custGeom>
            <a:avLst/>
            <a:gdLst>
              <a:gd name="connsiteX0" fmla="*/ 0 w 5932965"/>
              <a:gd name="connsiteY0" fmla="*/ 0 h 6858000"/>
              <a:gd name="connsiteX1" fmla="*/ 5140363 w 5932965"/>
              <a:gd name="connsiteY1" fmla="*/ 0 h 6858000"/>
              <a:gd name="connsiteX2" fmla="*/ 5152943 w 5932965"/>
              <a:gd name="connsiteY2" fmla="*/ 23550 h 6858000"/>
              <a:gd name="connsiteX3" fmla="*/ 5932965 w 5932965"/>
              <a:gd name="connsiteY3" fmla="*/ 3479505 h 6858000"/>
              <a:gd name="connsiteX4" fmla="*/ 5262410 w 5932965"/>
              <a:gd name="connsiteY4" fmla="*/ 6708999 h 6858000"/>
              <a:gd name="connsiteX5" fmla="*/ 5190385 w 5932965"/>
              <a:gd name="connsiteY5" fmla="*/ 6858000 h 6858000"/>
              <a:gd name="connsiteX6" fmla="*/ 0 w 593296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32965" h="6858000">
                <a:moveTo>
                  <a:pt x="0" y="0"/>
                </a:moveTo>
                <a:lnTo>
                  <a:pt x="5140363" y="0"/>
                </a:lnTo>
                <a:lnTo>
                  <a:pt x="5152943" y="23550"/>
                </a:lnTo>
                <a:cubicBezTo>
                  <a:pt x="5642847" y="987256"/>
                  <a:pt x="5932965" y="2183538"/>
                  <a:pt x="5932965" y="3479505"/>
                </a:cubicBezTo>
                <a:cubicBezTo>
                  <a:pt x="5932965" y="4675783"/>
                  <a:pt x="5685764" y="5787121"/>
                  <a:pt x="5262410" y="6708999"/>
                </a:cubicBezTo>
                <a:lnTo>
                  <a:pt x="5190385"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5" name="Freeform: Shape 34">
            <a:extLst>
              <a:ext uri="{FF2B5EF4-FFF2-40B4-BE49-F238E27FC236}">
                <a16:creationId xmlns:a16="http://schemas.microsoft.com/office/drawing/2014/main" id="{357E4EC5-5150-4D8A-B97F-668E9075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22333" cy="6858000"/>
          </a:xfrm>
          <a:custGeom>
            <a:avLst/>
            <a:gdLst>
              <a:gd name="connsiteX0" fmla="*/ 0 w 5922333"/>
              <a:gd name="connsiteY0" fmla="*/ 0 h 6858000"/>
              <a:gd name="connsiteX1" fmla="*/ 5129731 w 5922333"/>
              <a:gd name="connsiteY1" fmla="*/ 0 h 6858000"/>
              <a:gd name="connsiteX2" fmla="*/ 5142311 w 5922333"/>
              <a:gd name="connsiteY2" fmla="*/ 23550 h 6858000"/>
              <a:gd name="connsiteX3" fmla="*/ 5922333 w 5922333"/>
              <a:gd name="connsiteY3" fmla="*/ 3479505 h 6858000"/>
              <a:gd name="connsiteX4" fmla="*/ 5251778 w 5922333"/>
              <a:gd name="connsiteY4" fmla="*/ 6708999 h 6858000"/>
              <a:gd name="connsiteX5" fmla="*/ 5179753 w 5922333"/>
              <a:gd name="connsiteY5" fmla="*/ 6858000 h 6858000"/>
              <a:gd name="connsiteX6" fmla="*/ 0 w 592233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22333" h="6858000">
                <a:moveTo>
                  <a:pt x="0" y="0"/>
                </a:moveTo>
                <a:lnTo>
                  <a:pt x="5129731" y="0"/>
                </a:lnTo>
                <a:lnTo>
                  <a:pt x="5142311" y="23550"/>
                </a:lnTo>
                <a:cubicBezTo>
                  <a:pt x="5632215" y="987256"/>
                  <a:pt x="5922333" y="2183538"/>
                  <a:pt x="5922333" y="3479505"/>
                </a:cubicBezTo>
                <a:cubicBezTo>
                  <a:pt x="5922333" y="4675783"/>
                  <a:pt x="5675132" y="5787121"/>
                  <a:pt x="5251778" y="6708999"/>
                </a:cubicBezTo>
                <a:lnTo>
                  <a:pt x="5179753"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448056" y="685800"/>
            <a:ext cx="4922338" cy="1325563"/>
          </a:xfrm>
        </p:spPr>
        <p:txBody>
          <a:bodyPr vert="horz" lIns="91440" tIns="45720" rIns="91440" bIns="45720" rtlCol="0" anchor="ctr">
            <a:normAutofit/>
          </a:bodyPr>
          <a:lstStyle/>
          <a:p>
            <a:r>
              <a:rPr lang="en-US" sz="2600" b="1" kern="1200" dirty="0">
                <a:solidFill>
                  <a:schemeClr val="tx1"/>
                </a:solidFill>
                <a:latin typeface="+mj-lt"/>
                <a:ea typeface="+mj-ea"/>
                <a:cs typeface="+mj-cs"/>
              </a:rPr>
              <a:t>T</a:t>
            </a:r>
            <a:r>
              <a:rPr lang="en-US" sz="2600" b="1" kern="1200" dirty="0">
                <a:solidFill>
                  <a:schemeClr val="tx1"/>
                </a:solidFill>
                <a:effectLst/>
                <a:latin typeface="+mj-lt"/>
                <a:ea typeface="+mj-ea"/>
                <a:cs typeface="+mj-cs"/>
              </a:rPr>
              <a:t>est </a:t>
            </a:r>
            <a:r>
              <a:rPr lang="en-US" sz="2600" b="1" kern="1200" dirty="0" err="1">
                <a:solidFill>
                  <a:schemeClr val="tx1"/>
                </a:solidFill>
                <a:effectLst/>
                <a:latin typeface="+mj-lt"/>
                <a:ea typeface="+mj-ea"/>
                <a:cs typeface="+mj-cs"/>
              </a:rPr>
              <a:t>Ocbil</a:t>
            </a:r>
            <a:r>
              <a:rPr lang="en-US" sz="2600" b="1" kern="1200" dirty="0">
                <a:solidFill>
                  <a:schemeClr val="tx1"/>
                </a:solidFill>
                <a:effectLst/>
                <a:latin typeface="+mj-lt"/>
                <a:ea typeface="+mj-ea"/>
                <a:cs typeface="+mj-cs"/>
              </a:rPr>
              <a:t> theory: old, climatically-buffered, infertile landscape </a:t>
            </a:r>
            <a:br>
              <a:rPr lang="en-US" sz="2600" b="1" i="1" kern="1200" dirty="0">
                <a:solidFill>
                  <a:schemeClr val="tx1"/>
                </a:solidFill>
                <a:effectLst/>
                <a:latin typeface="+mj-lt"/>
                <a:ea typeface="+mj-ea"/>
                <a:cs typeface="+mj-cs"/>
              </a:rPr>
            </a:br>
            <a:endParaRPr lang="en-US" sz="2600" b="1" kern="1200" dirty="0">
              <a:solidFill>
                <a:schemeClr val="tx1"/>
              </a:solidFill>
              <a:latin typeface="+mj-lt"/>
              <a:ea typeface="+mj-ea"/>
              <a:cs typeface="+mj-cs"/>
            </a:endParaRPr>
          </a:p>
        </p:txBody>
      </p:sp>
      <p:sp>
        <p:nvSpPr>
          <p:cNvPr id="37" name="Rectangle 36">
            <a:extLst>
              <a:ext uri="{FF2B5EF4-FFF2-40B4-BE49-F238E27FC236}">
                <a16:creationId xmlns:a16="http://schemas.microsoft.com/office/drawing/2014/main" id="{8C818ED5-2F56-4171-9445-3AA4F4462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16867"/>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DE74FCE8-866C-4AFA-B45C-FACE2A609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1" y="2089941"/>
            <a:ext cx="4970439"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18941906-DDD6-433D-981F-F167E06DC665}"/>
              </a:ext>
            </a:extLst>
          </p:cNvPr>
          <p:cNvSpPr txBox="1"/>
          <p:nvPr/>
        </p:nvSpPr>
        <p:spPr>
          <a:xfrm>
            <a:off x="448056" y="2514600"/>
            <a:ext cx="4922338" cy="3666744"/>
          </a:xfrm>
          <a:prstGeom prst="rect">
            <a:avLst/>
          </a:prstGeom>
        </p:spPr>
        <p:txBody>
          <a:bodyPr vert="horz" lIns="91440" tIns="45720" rIns="91440" bIns="45720" rtlCol="0">
            <a:normAutofit/>
          </a:bodyPr>
          <a:lstStyle/>
          <a:p>
            <a:pPr marL="400050" marR="0" indent="-228600">
              <a:lnSpc>
                <a:spcPct val="90000"/>
              </a:lnSpc>
              <a:spcBef>
                <a:spcPts val="0"/>
              </a:spcBef>
              <a:spcAft>
                <a:spcPts val="600"/>
              </a:spcAft>
              <a:buFont typeface="Arial" panose="020B0604020202020204" pitchFamily="34" charset="0"/>
              <a:buChar char="•"/>
            </a:pPr>
            <a:r>
              <a:rPr lang="en-US" sz="2000" i="1">
                <a:effectLst/>
              </a:rPr>
              <a:t>Accentuated persistence-old lineages and old individuals. </a:t>
            </a:r>
          </a:p>
          <a:p>
            <a:pPr marL="400050" marR="0" indent="-228600">
              <a:lnSpc>
                <a:spcPct val="90000"/>
              </a:lnSpc>
              <a:spcBef>
                <a:spcPts val="0"/>
              </a:spcBef>
              <a:spcAft>
                <a:spcPts val="600"/>
              </a:spcAft>
              <a:buFont typeface="Arial" panose="020B0604020202020204" pitchFamily="34" charset="0"/>
              <a:buChar char="•"/>
            </a:pPr>
            <a:endParaRPr lang="en-US" sz="2000" i="1"/>
          </a:p>
          <a:p>
            <a:pPr marL="342900" marR="0" indent="-228600">
              <a:lnSpc>
                <a:spcPct val="90000"/>
              </a:lnSpc>
              <a:spcBef>
                <a:spcPts val="0"/>
              </a:spcBef>
              <a:spcAft>
                <a:spcPts val="600"/>
              </a:spcAft>
              <a:buFont typeface="Arial" panose="020B0604020202020204" pitchFamily="34" charset="0"/>
              <a:buChar char="•"/>
            </a:pPr>
            <a:r>
              <a:rPr lang="en-US" sz="2000">
                <a:effectLst/>
              </a:rPr>
              <a:t>Geographical framework:</a:t>
            </a:r>
            <a:r>
              <a:rPr lang="en-US" sz="2000">
                <a:sym typeface="Wingdings" panose="05000000000000000000" pitchFamily="2" charset="2"/>
              </a:rPr>
              <a:t> used</a:t>
            </a:r>
            <a:r>
              <a:rPr lang="en-US" sz="2000">
                <a:effectLst/>
              </a:rPr>
              <a:t> South America</a:t>
            </a:r>
            <a:r>
              <a:rPr lang="en-US" sz="2000"/>
              <a:t> and the </a:t>
            </a:r>
            <a:r>
              <a:rPr lang="en-US" sz="2000">
                <a:effectLst/>
              </a:rPr>
              <a:t>Campos rupestres</a:t>
            </a:r>
          </a:p>
          <a:p>
            <a:pPr marR="0" indent="-228600">
              <a:lnSpc>
                <a:spcPct val="90000"/>
              </a:lnSpc>
              <a:spcBef>
                <a:spcPts val="0"/>
              </a:spcBef>
              <a:spcAft>
                <a:spcPts val="600"/>
              </a:spcAft>
              <a:buFont typeface="Arial" panose="020B0604020202020204" pitchFamily="34" charset="0"/>
              <a:buChar char="•"/>
            </a:pPr>
            <a:endParaRPr lang="en-US" sz="2000">
              <a:effectLst/>
            </a:endParaRPr>
          </a:p>
          <a:p>
            <a:pPr marL="342900" marR="0" indent="-228600">
              <a:lnSpc>
                <a:spcPct val="90000"/>
              </a:lnSpc>
              <a:spcBef>
                <a:spcPts val="0"/>
              </a:spcBef>
              <a:spcAft>
                <a:spcPts val="600"/>
              </a:spcAft>
              <a:buFont typeface="Arial" panose="020B0604020202020204" pitchFamily="34" charset="0"/>
              <a:buChar char="•"/>
            </a:pPr>
            <a:r>
              <a:rPr lang="en-US" sz="2000">
                <a:effectLst/>
              </a:rPr>
              <a:t>Characterize </a:t>
            </a:r>
            <a:r>
              <a:rPr lang="en-US" sz="2000"/>
              <a:t>South America</a:t>
            </a:r>
            <a:r>
              <a:rPr lang="en-US" sz="2000">
                <a:effectLst/>
              </a:rPr>
              <a:t> on present and past environmental and climatic variables to</a:t>
            </a:r>
            <a:r>
              <a:rPr lang="en-US" sz="2000">
                <a:sym typeface="Wingdings" panose="05000000000000000000" pitchFamily="2" charset="2"/>
              </a:rPr>
              <a:t> </a:t>
            </a:r>
            <a:r>
              <a:rPr lang="en-US" sz="2000">
                <a:effectLst/>
              </a:rPr>
              <a:t>test whether ancient lineages are more common in regions identified as Ocbils (e.g. campos rupestres). </a:t>
            </a:r>
          </a:p>
        </p:txBody>
      </p:sp>
      <p:pic>
        <p:nvPicPr>
          <p:cNvPr id="24" name="Picture 4" descr="A tree on a hill&#10;&#10;Description automatically generated">
            <a:extLst>
              <a:ext uri="{FF2B5EF4-FFF2-40B4-BE49-F238E27FC236}">
                <a16:creationId xmlns:a16="http://schemas.microsoft.com/office/drawing/2014/main" id="{C2E593D5-51F8-4F89-935F-B7A99B09D7C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9108" r="10138" b="4"/>
          <a:stretch/>
        </p:blipFill>
        <p:spPr bwMode="auto">
          <a:xfrm>
            <a:off x="8529321" y="10"/>
            <a:ext cx="3662680" cy="3401558"/>
          </a:xfrm>
          <a:custGeom>
            <a:avLst/>
            <a:gdLst/>
            <a:ahLst/>
            <a:cxnLst/>
            <a:rect l="l" t="t" r="r" b="b"/>
            <a:pathLst>
              <a:path w="3662680" h="3401568">
                <a:moveTo>
                  <a:pt x="0" y="0"/>
                </a:moveTo>
                <a:lnTo>
                  <a:pt x="3662680" y="0"/>
                </a:lnTo>
                <a:lnTo>
                  <a:pt x="3662680" y="3401568"/>
                </a:lnTo>
                <a:lnTo>
                  <a:pt x="774527" y="3401568"/>
                </a:lnTo>
                <a:lnTo>
                  <a:pt x="769892" y="3133175"/>
                </a:lnTo>
                <a:cubicBezTo>
                  <a:pt x="732577" y="2055441"/>
                  <a:pt x="492520" y="1056020"/>
                  <a:pt x="104445" y="215033"/>
                </a:cubicBezTo>
                <a:close/>
              </a:path>
            </a:pathLst>
          </a:cu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780D4E0-377F-408D-9E8A-F5C5662188F0}"/>
              </a:ext>
            </a:extLst>
          </p:cNvPr>
          <p:cNvSpPr txBox="1"/>
          <p:nvPr/>
        </p:nvSpPr>
        <p:spPr>
          <a:xfrm>
            <a:off x="9284101" y="3439853"/>
            <a:ext cx="2907899" cy="369332"/>
          </a:xfrm>
          <a:prstGeom prst="rect">
            <a:avLst/>
          </a:prstGeom>
          <a:solidFill>
            <a:schemeClr val="bg1"/>
          </a:solidFill>
        </p:spPr>
        <p:txBody>
          <a:bodyPr wrap="square">
            <a:spAutoFit/>
          </a:bodyPr>
          <a:lstStyle/>
          <a:p>
            <a:pPr algn="ctr">
              <a:spcAft>
                <a:spcPts val="600"/>
              </a:spcAft>
            </a:pPr>
            <a:r>
              <a:rPr lang="en-US" b="1" dirty="0">
                <a:solidFill>
                  <a:schemeClr val="accent6">
                    <a:lumMod val="50000"/>
                  </a:schemeClr>
                </a:solidFill>
                <a:effectLst/>
                <a:latin typeface="+mj-lt"/>
                <a:ea typeface="Calibri" panose="020F0502020204030204" pitchFamily="34" charset="0"/>
                <a:cs typeface="Times New Roman" panose="02020603050405020304" pitchFamily="18" charset="0"/>
              </a:rPr>
              <a:t>VELLOZIACEAE</a:t>
            </a:r>
            <a:endParaRPr lang="en-US" b="1" dirty="0">
              <a:solidFill>
                <a:schemeClr val="accent6">
                  <a:lumMod val="50000"/>
                </a:schemeClr>
              </a:solidFill>
            </a:endParaRPr>
          </a:p>
        </p:txBody>
      </p:sp>
      <p:sp>
        <p:nvSpPr>
          <p:cNvPr id="18" name="TextBox 17">
            <a:extLst>
              <a:ext uri="{FF2B5EF4-FFF2-40B4-BE49-F238E27FC236}">
                <a16:creationId xmlns:a16="http://schemas.microsoft.com/office/drawing/2014/main" id="{7C703742-4AD2-4AD5-9FBF-871D266D1F15}"/>
              </a:ext>
            </a:extLst>
          </p:cNvPr>
          <p:cNvSpPr txBox="1"/>
          <p:nvPr/>
        </p:nvSpPr>
        <p:spPr>
          <a:xfrm>
            <a:off x="5409350" y="6482272"/>
            <a:ext cx="1545240" cy="369332"/>
          </a:xfrm>
          <a:prstGeom prst="rect">
            <a:avLst/>
          </a:prstGeom>
          <a:solidFill>
            <a:schemeClr val="accent6">
              <a:lumMod val="50000"/>
              <a:alpha val="50000"/>
            </a:schemeClr>
          </a:solidFill>
        </p:spPr>
        <p:txBody>
          <a:bodyPr wrap="square">
            <a:spAutoFit/>
          </a:bodyPr>
          <a:lstStyle/>
          <a:p>
            <a:pPr algn="ctr">
              <a:spcAft>
                <a:spcPts val="600"/>
              </a:spcAft>
            </a:pPr>
            <a:r>
              <a:rPr lang="en-US" i="0" u="none" strike="noStrike" dirty="0">
                <a:solidFill>
                  <a:schemeClr val="bg1">
                    <a:lumMod val="95000"/>
                  </a:schemeClr>
                </a:solidFill>
                <a:effectLst/>
                <a:latin typeface="+mj-lt"/>
              </a:rPr>
              <a:t>Maria Cortez</a:t>
            </a:r>
            <a:endParaRPr lang="en-US" dirty="0">
              <a:solidFill>
                <a:schemeClr val="bg1">
                  <a:lumMod val="95000"/>
                </a:schemeClr>
              </a:solidFill>
              <a:latin typeface="+mj-lt"/>
            </a:endParaRPr>
          </a:p>
        </p:txBody>
      </p:sp>
      <p:sp>
        <p:nvSpPr>
          <p:cNvPr id="22" name="TextBox 21">
            <a:extLst>
              <a:ext uri="{FF2B5EF4-FFF2-40B4-BE49-F238E27FC236}">
                <a16:creationId xmlns:a16="http://schemas.microsoft.com/office/drawing/2014/main" id="{51C09D64-81B5-4CBF-979F-6911F5F7D16D}"/>
              </a:ext>
            </a:extLst>
          </p:cNvPr>
          <p:cNvSpPr txBox="1"/>
          <p:nvPr/>
        </p:nvSpPr>
        <p:spPr>
          <a:xfrm>
            <a:off x="5978881" y="3007323"/>
            <a:ext cx="1741601" cy="369332"/>
          </a:xfrm>
          <a:prstGeom prst="rect">
            <a:avLst/>
          </a:prstGeom>
          <a:solidFill>
            <a:schemeClr val="accent6">
              <a:lumMod val="50000"/>
              <a:alpha val="50000"/>
            </a:schemeClr>
          </a:solidFill>
        </p:spPr>
        <p:txBody>
          <a:bodyPr wrap="square">
            <a:spAutoFit/>
          </a:bodyPr>
          <a:lstStyle/>
          <a:p>
            <a:pPr>
              <a:spcAft>
                <a:spcPts val="600"/>
              </a:spcAft>
            </a:pPr>
            <a:r>
              <a:rPr lang="en-US" b="0" i="0" dirty="0">
                <a:solidFill>
                  <a:schemeClr val="bg1">
                    <a:lumMod val="95000"/>
                  </a:schemeClr>
                </a:solidFill>
                <a:effectLst/>
                <a:latin typeface="+mj-lt"/>
              </a:rPr>
              <a:t>Steven L. </a:t>
            </a:r>
            <a:r>
              <a:rPr lang="en-US" b="0" i="0" dirty="0" err="1">
                <a:solidFill>
                  <a:schemeClr val="bg1">
                    <a:lumMod val="95000"/>
                  </a:schemeClr>
                </a:solidFill>
                <a:effectLst/>
                <a:latin typeface="+mj-lt"/>
              </a:rPr>
              <a:t>Chown</a:t>
            </a:r>
            <a:endParaRPr lang="en-US" dirty="0">
              <a:solidFill>
                <a:schemeClr val="bg1">
                  <a:lumMod val="95000"/>
                </a:schemeClr>
              </a:solidFill>
              <a:latin typeface="+mj-lt"/>
            </a:endParaRPr>
          </a:p>
        </p:txBody>
      </p:sp>
      <p:sp>
        <p:nvSpPr>
          <p:cNvPr id="26" name="TextBox 25">
            <a:extLst>
              <a:ext uri="{FF2B5EF4-FFF2-40B4-BE49-F238E27FC236}">
                <a16:creationId xmlns:a16="http://schemas.microsoft.com/office/drawing/2014/main" id="{C45026D3-F3C9-496C-B1F4-895F9C71DAB5}"/>
              </a:ext>
            </a:extLst>
          </p:cNvPr>
          <p:cNvSpPr txBox="1"/>
          <p:nvPr/>
        </p:nvSpPr>
        <p:spPr>
          <a:xfrm>
            <a:off x="9346073" y="3027349"/>
            <a:ext cx="1545240" cy="369332"/>
          </a:xfrm>
          <a:prstGeom prst="rect">
            <a:avLst/>
          </a:prstGeom>
          <a:solidFill>
            <a:schemeClr val="accent6">
              <a:lumMod val="50000"/>
              <a:alpha val="50000"/>
            </a:schemeClr>
          </a:solidFill>
        </p:spPr>
        <p:txBody>
          <a:bodyPr wrap="square">
            <a:spAutoFit/>
          </a:bodyPr>
          <a:lstStyle/>
          <a:p>
            <a:pPr algn="ctr">
              <a:spcAft>
                <a:spcPts val="600"/>
              </a:spcAft>
            </a:pPr>
            <a:r>
              <a:rPr lang="en-US" i="0" u="none" strike="noStrike" dirty="0">
                <a:solidFill>
                  <a:schemeClr val="bg1">
                    <a:lumMod val="95000"/>
                  </a:schemeClr>
                </a:solidFill>
                <a:effectLst/>
                <a:latin typeface="+mj-lt"/>
              </a:rPr>
              <a:t>Hans </a:t>
            </a:r>
            <a:r>
              <a:rPr lang="en-US" i="0" u="none" strike="noStrike" dirty="0" err="1">
                <a:solidFill>
                  <a:schemeClr val="bg1">
                    <a:lumMod val="95000"/>
                  </a:schemeClr>
                </a:solidFill>
                <a:effectLst/>
                <a:latin typeface="+mj-lt"/>
              </a:rPr>
              <a:t>Lambers</a:t>
            </a:r>
            <a:endParaRPr lang="en-US" dirty="0">
              <a:solidFill>
                <a:schemeClr val="bg1">
                  <a:lumMod val="95000"/>
                </a:schemeClr>
              </a:solidFill>
              <a:latin typeface="+mj-lt"/>
            </a:endParaRPr>
          </a:p>
        </p:txBody>
      </p:sp>
      <p:sp>
        <p:nvSpPr>
          <p:cNvPr id="27" name="TextBox 26">
            <a:extLst>
              <a:ext uri="{FF2B5EF4-FFF2-40B4-BE49-F238E27FC236}">
                <a16:creationId xmlns:a16="http://schemas.microsoft.com/office/drawing/2014/main" id="{DF1F4E92-0D77-4AD4-AFBD-C12B7D921A3D}"/>
              </a:ext>
            </a:extLst>
          </p:cNvPr>
          <p:cNvSpPr txBox="1"/>
          <p:nvPr/>
        </p:nvSpPr>
        <p:spPr>
          <a:xfrm>
            <a:off x="8771118" y="6505248"/>
            <a:ext cx="1545240" cy="369332"/>
          </a:xfrm>
          <a:prstGeom prst="rect">
            <a:avLst/>
          </a:prstGeom>
          <a:solidFill>
            <a:schemeClr val="accent6">
              <a:lumMod val="50000"/>
              <a:alpha val="50000"/>
            </a:schemeClr>
          </a:solidFill>
        </p:spPr>
        <p:txBody>
          <a:bodyPr wrap="square">
            <a:spAutoFit/>
          </a:bodyPr>
          <a:lstStyle/>
          <a:p>
            <a:pPr algn="ctr">
              <a:spcAft>
                <a:spcPts val="600"/>
              </a:spcAft>
            </a:pPr>
            <a:r>
              <a:rPr lang="en-US" i="0" u="none" strike="noStrike" dirty="0">
                <a:solidFill>
                  <a:schemeClr val="bg1">
                    <a:lumMod val="95000"/>
                  </a:schemeClr>
                </a:solidFill>
                <a:effectLst/>
                <a:latin typeface="+mj-lt"/>
              </a:rPr>
              <a:t>Maria Cortez</a:t>
            </a:r>
            <a:endParaRPr lang="en-US" dirty="0">
              <a:solidFill>
                <a:schemeClr val="bg1">
                  <a:lumMod val="95000"/>
                </a:schemeClr>
              </a:solidFill>
              <a:latin typeface="+mj-lt"/>
            </a:endParaRPr>
          </a:p>
        </p:txBody>
      </p:sp>
    </p:spTree>
    <p:extLst>
      <p:ext uri="{BB962C8B-B14F-4D97-AF65-F5344CB8AC3E}">
        <p14:creationId xmlns:p14="http://schemas.microsoft.com/office/powerpoint/2010/main" val="3747260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200" y="189955"/>
            <a:ext cx="10515600" cy="1325563"/>
          </a:xfrm>
        </p:spPr>
        <p:txBody>
          <a:bodyPr/>
          <a:lstStyle/>
          <a:p>
            <a:pPr algn="ctr"/>
            <a:r>
              <a:rPr lang="en-US" b="1" dirty="0">
                <a:solidFill>
                  <a:schemeClr val="accent6">
                    <a:lumMod val="50000"/>
                  </a:schemeClr>
                </a:solidFill>
                <a:effectLst/>
                <a:latin typeface="+mn-lt"/>
                <a:ea typeface="Calibri" panose="020F0502020204030204" pitchFamily="34" charset="0"/>
              </a:rPr>
              <a:t>Retrieving phylogenetic and spatial data</a:t>
            </a:r>
            <a:endParaRPr lang="en-US" b="1" dirty="0">
              <a:solidFill>
                <a:schemeClr val="accent6">
                  <a:lumMod val="50000"/>
                </a:schemeClr>
              </a:solidFill>
              <a:latin typeface="+mn-lt"/>
            </a:endParaRPr>
          </a:p>
        </p:txBody>
      </p:sp>
      <p:cxnSp>
        <p:nvCxnSpPr>
          <p:cNvPr id="27" name="Straight Connector 26">
            <a:extLst>
              <a:ext uri="{FF2B5EF4-FFF2-40B4-BE49-F238E27FC236}">
                <a16:creationId xmlns:a16="http://schemas.microsoft.com/office/drawing/2014/main" id="{BE83A7A0-090F-4F5F-B361-C12E408DD281}"/>
              </a:ext>
            </a:extLst>
          </p:cNvPr>
          <p:cNvCxnSpPr>
            <a:cxnSpLocks/>
          </p:cNvCxnSpPr>
          <p:nvPr/>
        </p:nvCxnSpPr>
        <p:spPr>
          <a:xfrm>
            <a:off x="6506868" y="1145122"/>
            <a:ext cx="0" cy="5047389"/>
          </a:xfrm>
          <a:prstGeom prst="line">
            <a:avLst/>
          </a:prstGeom>
          <a:ln w="31750">
            <a:solidFill>
              <a:schemeClr val="accent6">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D786E52-E958-4E79-AFF3-58A7A0337E5B}"/>
              </a:ext>
            </a:extLst>
          </p:cNvPr>
          <p:cNvSpPr txBox="1"/>
          <p:nvPr/>
        </p:nvSpPr>
        <p:spPr>
          <a:xfrm>
            <a:off x="254962" y="2571320"/>
            <a:ext cx="2815991" cy="1891287"/>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marL="0" marR="0" algn="ctr">
              <a:lnSpc>
                <a:spcPct val="150000"/>
              </a:lnSpc>
              <a:spcBef>
                <a:spcPts val="0"/>
              </a:spcBef>
              <a:spcAft>
                <a:spcPts val="0"/>
              </a:spcAft>
            </a:pPr>
            <a:r>
              <a:rPr lang="en-US" sz="2000" dirty="0">
                <a:solidFill>
                  <a:srgbClr val="000000"/>
                </a:solidFill>
                <a:latin typeface="+mj-lt"/>
                <a:ea typeface="Times New Roman" panose="02020603050405020304" pitchFamily="18" charset="0"/>
              </a:rPr>
              <a:t>D</a:t>
            </a:r>
            <a:r>
              <a:rPr lang="en-US" sz="2000" dirty="0">
                <a:solidFill>
                  <a:srgbClr val="000000"/>
                </a:solidFill>
                <a:effectLst/>
                <a:latin typeface="+mj-lt"/>
                <a:ea typeface="Times New Roman" panose="02020603050405020304" pitchFamily="18" charset="0"/>
              </a:rPr>
              <a:t>ated seed plant phylogeny by Smith &amp; Brown (2018) </a:t>
            </a:r>
            <a:r>
              <a:rPr lang="en-US" sz="2000" dirty="0">
                <a:solidFill>
                  <a:srgbClr val="000000"/>
                </a:solidFill>
                <a:effectLst/>
                <a:latin typeface="+mj-lt"/>
                <a:ea typeface="Times New Roman" panose="02020603050405020304" pitchFamily="18" charset="0"/>
                <a:sym typeface="Wingdings" panose="05000000000000000000" pitchFamily="2" charset="2"/>
              </a:rPr>
              <a:t></a:t>
            </a:r>
            <a:r>
              <a:rPr lang="en-US" sz="2000" dirty="0">
                <a:solidFill>
                  <a:srgbClr val="000000"/>
                </a:solidFill>
                <a:effectLst/>
                <a:latin typeface="+mj-lt"/>
                <a:ea typeface="Times New Roman" panose="02020603050405020304" pitchFamily="18" charset="0"/>
              </a:rPr>
              <a:t> only accepted names. </a:t>
            </a:r>
          </a:p>
        </p:txBody>
      </p:sp>
      <p:sp>
        <p:nvSpPr>
          <p:cNvPr id="10" name="TextBox 9">
            <a:extLst>
              <a:ext uri="{FF2B5EF4-FFF2-40B4-BE49-F238E27FC236}">
                <a16:creationId xmlns:a16="http://schemas.microsoft.com/office/drawing/2014/main" id="{00C4AE9E-B740-43C0-893A-D6BC7D93B56D}"/>
              </a:ext>
            </a:extLst>
          </p:cNvPr>
          <p:cNvSpPr txBox="1"/>
          <p:nvPr/>
        </p:nvSpPr>
        <p:spPr>
          <a:xfrm>
            <a:off x="9759482" y="3263817"/>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grpSp>
        <p:nvGrpSpPr>
          <p:cNvPr id="25" name="Group 24">
            <a:extLst>
              <a:ext uri="{FF2B5EF4-FFF2-40B4-BE49-F238E27FC236}">
                <a16:creationId xmlns:a16="http://schemas.microsoft.com/office/drawing/2014/main" id="{5F8205F5-A81B-4FE0-8C79-E3B099E08A99}"/>
              </a:ext>
            </a:extLst>
          </p:cNvPr>
          <p:cNvGrpSpPr/>
          <p:nvPr/>
        </p:nvGrpSpPr>
        <p:grpSpPr>
          <a:xfrm>
            <a:off x="3904859" y="2496196"/>
            <a:ext cx="2420960" cy="2041534"/>
            <a:chOff x="3846258" y="2644113"/>
            <a:chExt cx="2420960" cy="2041534"/>
          </a:xfrm>
        </p:grpSpPr>
        <p:sp>
          <p:nvSpPr>
            <p:cNvPr id="23" name="TextBox 22">
              <a:extLst>
                <a:ext uri="{FF2B5EF4-FFF2-40B4-BE49-F238E27FC236}">
                  <a16:creationId xmlns:a16="http://schemas.microsoft.com/office/drawing/2014/main" id="{4F32E082-81D5-4EA0-92F9-774A71A6C42C}"/>
                </a:ext>
              </a:extLst>
            </p:cNvPr>
            <p:cNvSpPr txBox="1"/>
            <p:nvPr/>
          </p:nvSpPr>
          <p:spPr>
            <a:xfrm>
              <a:off x="3846258" y="2644113"/>
              <a:ext cx="2420957" cy="2041534"/>
            </a:xfrm>
            <a:prstGeom prst="rect">
              <a:avLst/>
            </a:prstGeom>
            <a:noFill/>
            <a:ln w="38100">
              <a:solidFill>
                <a:schemeClr val="accent6">
                  <a:lumMod val="50000"/>
                </a:schemeClr>
              </a:solidFill>
            </a:ln>
          </p:spPr>
          <p:txBody>
            <a:bodyPr wrap="square" rtlCol="0">
              <a:spAutoFit/>
            </a:bodyPr>
            <a:lstStyle/>
            <a:p>
              <a:endParaRPr lang="en-US" dirty="0"/>
            </a:p>
          </p:txBody>
        </p:sp>
        <p:pic>
          <p:nvPicPr>
            <p:cNvPr id="1026" name="Picture 2" descr="Research | iDigBio">
              <a:extLst>
                <a:ext uri="{FF2B5EF4-FFF2-40B4-BE49-F238E27FC236}">
                  <a16:creationId xmlns:a16="http://schemas.microsoft.com/office/drawing/2014/main" id="{47D25E57-373E-496E-9B0F-DFA9AA367E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47848" y="3156599"/>
              <a:ext cx="1817781" cy="5619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BIF">
              <a:extLst>
                <a:ext uri="{FF2B5EF4-FFF2-40B4-BE49-F238E27FC236}">
                  <a16:creationId xmlns:a16="http://schemas.microsoft.com/office/drawing/2014/main" id="{9E6A3F34-3A2B-447F-9F42-1BB5366E04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47847" y="3779776"/>
              <a:ext cx="1817781" cy="90587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95C8B694-8134-4963-AD5D-06D9CC5DA4C1}"/>
                </a:ext>
              </a:extLst>
            </p:cNvPr>
            <p:cNvSpPr txBox="1"/>
            <p:nvPr/>
          </p:nvSpPr>
          <p:spPr>
            <a:xfrm>
              <a:off x="3846261" y="2644113"/>
              <a:ext cx="2420957" cy="506292"/>
            </a:xfrm>
            <a:prstGeom prst="rect">
              <a:avLst/>
            </a:prstGeom>
            <a:noFill/>
          </p:spPr>
          <p:txBody>
            <a:bodyPr wrap="square">
              <a:spAutoFit/>
            </a:bodyPr>
            <a:lstStyle/>
            <a:p>
              <a:pPr algn="ctr">
                <a:lnSpc>
                  <a:spcPct val="150000"/>
                </a:lnSpc>
              </a:pPr>
              <a:r>
                <a:rPr lang="en-US" sz="2000" dirty="0">
                  <a:solidFill>
                    <a:srgbClr val="000000"/>
                  </a:solidFill>
                  <a:effectLst/>
                  <a:latin typeface="+mj-lt"/>
                  <a:ea typeface="Times New Roman" panose="02020603050405020304" pitchFamily="18" charset="0"/>
                </a:rPr>
                <a:t>Occurrence data</a:t>
              </a:r>
            </a:p>
          </p:txBody>
        </p:sp>
      </p:grpSp>
      <p:cxnSp>
        <p:nvCxnSpPr>
          <p:cNvPr id="29" name="Straight Connector 28">
            <a:extLst>
              <a:ext uri="{FF2B5EF4-FFF2-40B4-BE49-F238E27FC236}">
                <a16:creationId xmlns:a16="http://schemas.microsoft.com/office/drawing/2014/main" id="{008A59D5-B14C-467C-A934-B2E512965B42}"/>
              </a:ext>
            </a:extLst>
          </p:cNvPr>
          <p:cNvCxnSpPr>
            <a:cxnSpLocks/>
            <a:stCxn id="23" idx="1"/>
            <a:endCxn id="8" idx="3"/>
          </p:cNvCxnSpPr>
          <p:nvPr/>
        </p:nvCxnSpPr>
        <p:spPr>
          <a:xfrm flipH="1">
            <a:off x="3070953" y="3516963"/>
            <a:ext cx="833906" cy="1"/>
          </a:xfrm>
          <a:prstGeom prst="lin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7232D9E-338C-44BE-97F9-41690E228338}"/>
              </a:ext>
            </a:extLst>
          </p:cNvPr>
          <p:cNvCxnSpPr>
            <a:cxnSpLocks/>
            <a:stCxn id="14" idx="1"/>
            <a:endCxn id="23" idx="3"/>
          </p:cNvCxnSpPr>
          <p:nvPr/>
        </p:nvCxnSpPr>
        <p:spPr>
          <a:xfrm flipH="1">
            <a:off x="6325816" y="3516963"/>
            <a:ext cx="710702" cy="0"/>
          </a:xfrm>
          <a:prstGeom prst="lin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DD32E84-712D-4B16-9D96-5BBB9A9B0446}"/>
              </a:ext>
            </a:extLst>
          </p:cNvPr>
          <p:cNvSpPr txBox="1"/>
          <p:nvPr/>
        </p:nvSpPr>
        <p:spPr>
          <a:xfrm>
            <a:off x="7036518" y="1878822"/>
            <a:ext cx="2193314" cy="3276282"/>
          </a:xfrm>
          <a:prstGeom prst="rect">
            <a:avLst/>
          </a:prstGeom>
          <a:solidFill>
            <a:schemeClr val="accent6">
              <a:lumMod val="20000"/>
              <a:lumOff val="80000"/>
            </a:schemeClr>
          </a:solidFill>
          <a:ln w="38100">
            <a:solidFill>
              <a:schemeClr val="accent6">
                <a:lumMod val="75000"/>
              </a:schemeClr>
            </a:solidFill>
          </a:ln>
        </p:spPr>
        <p:txBody>
          <a:bodyPr wrap="square">
            <a:spAutoFit/>
          </a:bodyPr>
          <a:lstStyle/>
          <a:p>
            <a:pPr algn="ctr">
              <a:lnSpc>
                <a:spcPct val="150000"/>
              </a:lnSpc>
            </a:pPr>
            <a:r>
              <a:rPr lang="en-US" sz="2000" dirty="0">
                <a:solidFill>
                  <a:srgbClr val="000000"/>
                </a:solidFill>
                <a:effectLst/>
                <a:latin typeface="+mj-lt"/>
                <a:ea typeface="Times New Roman" panose="02020603050405020304" pitchFamily="18" charset="0"/>
              </a:rPr>
              <a:t>cleaning steps:</a:t>
            </a:r>
          </a:p>
          <a:p>
            <a:pPr algn="ctr">
              <a:lnSpc>
                <a:spcPct val="150000"/>
              </a:lnSpc>
            </a:pPr>
            <a:r>
              <a:rPr lang="en-US" sz="2000" dirty="0">
                <a:solidFill>
                  <a:srgbClr val="000000"/>
                </a:solidFill>
                <a:effectLst/>
                <a:latin typeface="+mj-lt"/>
                <a:ea typeface="Times New Roman" panose="02020603050405020304" pitchFamily="18" charset="0"/>
              </a:rPr>
              <a:t>Bounding box </a:t>
            </a:r>
            <a:r>
              <a:rPr lang="en-US" sz="2000" dirty="0">
                <a:solidFill>
                  <a:srgbClr val="000000"/>
                </a:solidFill>
                <a:latin typeface="+mj-lt"/>
                <a:ea typeface="Times New Roman" panose="02020603050405020304" pitchFamily="18" charset="0"/>
                <a:sym typeface="Wingdings" panose="05000000000000000000" pitchFamily="2" charset="2"/>
              </a:rPr>
              <a:t> </a:t>
            </a:r>
          </a:p>
          <a:p>
            <a:pPr algn="ctr">
              <a:lnSpc>
                <a:spcPct val="150000"/>
              </a:lnSpc>
            </a:pPr>
            <a:r>
              <a:rPr lang="en-US" sz="2000" dirty="0">
                <a:solidFill>
                  <a:srgbClr val="000000"/>
                </a:solidFill>
                <a:effectLst/>
                <a:latin typeface="+mj-lt"/>
                <a:ea typeface="Times New Roman" panose="02020603050405020304" pitchFamily="18" charset="0"/>
              </a:rPr>
              <a:t>South America </a:t>
            </a:r>
          </a:p>
          <a:p>
            <a:pPr algn="ctr">
              <a:lnSpc>
                <a:spcPct val="150000"/>
              </a:lnSpc>
            </a:pPr>
            <a:r>
              <a:rPr lang="en-US" sz="2000" b="0" i="0" u="none" strike="noStrike" dirty="0">
                <a:solidFill>
                  <a:srgbClr val="000000"/>
                </a:solidFill>
                <a:effectLst/>
                <a:latin typeface="+mj-lt"/>
              </a:rPr>
              <a:t>(-82,-56,-32,15)</a:t>
            </a:r>
            <a:r>
              <a:rPr lang="en-US" sz="2000" dirty="0">
                <a:solidFill>
                  <a:srgbClr val="000000"/>
                </a:solidFill>
                <a:effectLst/>
                <a:latin typeface="+mj-lt"/>
                <a:ea typeface="Times New Roman" panose="02020603050405020304" pitchFamily="18" charset="0"/>
              </a:rPr>
              <a:t>. </a:t>
            </a:r>
            <a:endParaRPr lang="en-US" sz="2000" dirty="0"/>
          </a:p>
          <a:p>
            <a:pPr algn="ctr">
              <a:lnSpc>
                <a:spcPct val="150000"/>
              </a:lnSpc>
            </a:pPr>
            <a:r>
              <a:rPr lang="en-US" sz="2000" dirty="0">
                <a:solidFill>
                  <a:srgbClr val="000000"/>
                </a:solidFill>
                <a:effectLst/>
                <a:latin typeface="+mj-lt"/>
                <a:ea typeface="Times New Roman" panose="02020603050405020304" pitchFamily="18" charset="0"/>
              </a:rPr>
              <a:t>Unique</a:t>
            </a:r>
          </a:p>
          <a:p>
            <a:pPr algn="ctr">
              <a:lnSpc>
                <a:spcPct val="150000"/>
              </a:lnSpc>
            </a:pPr>
            <a:r>
              <a:rPr lang="en-US" sz="2000" dirty="0">
                <a:solidFill>
                  <a:srgbClr val="000000"/>
                </a:solidFill>
                <a:latin typeface="+mj-lt"/>
                <a:ea typeface="Times New Roman" panose="02020603050405020304" pitchFamily="18" charset="0"/>
              </a:rPr>
              <a:t>Sufficient</a:t>
            </a:r>
          </a:p>
          <a:p>
            <a:pPr algn="ctr">
              <a:lnSpc>
                <a:spcPct val="150000"/>
              </a:lnSpc>
            </a:pPr>
            <a:r>
              <a:rPr lang="en-US" sz="2000" dirty="0">
                <a:solidFill>
                  <a:srgbClr val="000000"/>
                </a:solidFill>
                <a:latin typeface="+mj-lt"/>
                <a:ea typeface="Times New Roman" panose="02020603050405020304" pitchFamily="18" charset="0"/>
              </a:rPr>
              <a:t>Correctly assigned </a:t>
            </a:r>
          </a:p>
        </p:txBody>
      </p:sp>
      <p:cxnSp>
        <p:nvCxnSpPr>
          <p:cNvPr id="36" name="Straight Connector 35">
            <a:extLst>
              <a:ext uri="{FF2B5EF4-FFF2-40B4-BE49-F238E27FC236}">
                <a16:creationId xmlns:a16="http://schemas.microsoft.com/office/drawing/2014/main" id="{4A635B32-F241-4F50-AD46-7069C8E1066D}"/>
              </a:ext>
            </a:extLst>
          </p:cNvPr>
          <p:cNvCxnSpPr>
            <a:cxnSpLocks/>
            <a:stCxn id="10" idx="1"/>
            <a:endCxn id="14" idx="3"/>
          </p:cNvCxnSpPr>
          <p:nvPr/>
        </p:nvCxnSpPr>
        <p:spPr>
          <a:xfrm flipH="1">
            <a:off x="9229832" y="3516963"/>
            <a:ext cx="529650" cy="0"/>
          </a:xfrm>
          <a:prstGeom prst="lin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pic>
        <p:nvPicPr>
          <p:cNvPr id="3" name="Picture 2" descr="Lifemapper">
            <a:extLst>
              <a:ext uri="{FF2B5EF4-FFF2-40B4-BE49-F238E27FC236}">
                <a16:creationId xmlns:a16="http://schemas.microsoft.com/office/drawing/2014/main" id="{90E83C3B-7085-435B-9A77-255FCC7375E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62446" y="5337576"/>
            <a:ext cx="1658513" cy="6122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FF167FA-1D25-43E1-B07A-2BC192E7111C}"/>
              </a:ext>
            </a:extLst>
          </p:cNvPr>
          <p:cNvSpPr txBox="1"/>
          <p:nvPr/>
        </p:nvSpPr>
        <p:spPr>
          <a:xfrm>
            <a:off x="253873" y="988379"/>
            <a:ext cx="326572" cy="584775"/>
          </a:xfrm>
          <a:prstGeom prst="rect">
            <a:avLst/>
          </a:prstGeom>
          <a:noFill/>
        </p:spPr>
        <p:txBody>
          <a:bodyPr wrap="square" rtlCol="0">
            <a:spAutoFit/>
          </a:bodyPr>
          <a:lstStyle/>
          <a:p>
            <a:r>
              <a:rPr lang="en-US" sz="3200" b="1" dirty="0">
                <a:solidFill>
                  <a:schemeClr val="accent6">
                    <a:lumMod val="50000"/>
                  </a:schemeClr>
                </a:solidFill>
                <a:latin typeface="+mj-lt"/>
              </a:rPr>
              <a:t>1</a:t>
            </a:r>
          </a:p>
        </p:txBody>
      </p:sp>
      <p:sp>
        <p:nvSpPr>
          <p:cNvPr id="24" name="TextBox 23">
            <a:extLst>
              <a:ext uri="{FF2B5EF4-FFF2-40B4-BE49-F238E27FC236}">
                <a16:creationId xmlns:a16="http://schemas.microsoft.com/office/drawing/2014/main" id="{40BEA2DC-A964-4EDD-B0F7-A842687F35E2}"/>
              </a:ext>
            </a:extLst>
          </p:cNvPr>
          <p:cNvSpPr txBox="1"/>
          <p:nvPr/>
        </p:nvSpPr>
        <p:spPr>
          <a:xfrm>
            <a:off x="3676573" y="980425"/>
            <a:ext cx="326572" cy="584775"/>
          </a:xfrm>
          <a:prstGeom prst="rect">
            <a:avLst/>
          </a:prstGeom>
          <a:noFill/>
        </p:spPr>
        <p:txBody>
          <a:bodyPr wrap="square" rtlCol="0">
            <a:spAutoFit/>
          </a:bodyPr>
          <a:lstStyle/>
          <a:p>
            <a:r>
              <a:rPr lang="en-US" sz="3200" b="1" dirty="0">
                <a:solidFill>
                  <a:schemeClr val="accent6">
                    <a:lumMod val="50000"/>
                  </a:schemeClr>
                </a:solidFill>
                <a:latin typeface="+mj-lt"/>
              </a:rPr>
              <a:t>2</a:t>
            </a:r>
          </a:p>
        </p:txBody>
      </p:sp>
      <p:sp>
        <p:nvSpPr>
          <p:cNvPr id="26" name="TextBox 25">
            <a:extLst>
              <a:ext uri="{FF2B5EF4-FFF2-40B4-BE49-F238E27FC236}">
                <a16:creationId xmlns:a16="http://schemas.microsoft.com/office/drawing/2014/main" id="{AFB51DF3-F701-4B48-A4BB-FC7F2EA152D3}"/>
              </a:ext>
            </a:extLst>
          </p:cNvPr>
          <p:cNvSpPr txBox="1"/>
          <p:nvPr/>
        </p:nvSpPr>
        <p:spPr>
          <a:xfrm>
            <a:off x="6505450" y="988379"/>
            <a:ext cx="326572" cy="584775"/>
          </a:xfrm>
          <a:prstGeom prst="rect">
            <a:avLst/>
          </a:prstGeom>
          <a:noFill/>
        </p:spPr>
        <p:txBody>
          <a:bodyPr wrap="square" rtlCol="0">
            <a:spAutoFit/>
          </a:bodyPr>
          <a:lstStyle/>
          <a:p>
            <a:r>
              <a:rPr lang="en-US" sz="3200" b="1" dirty="0">
                <a:solidFill>
                  <a:schemeClr val="accent6">
                    <a:lumMod val="50000"/>
                  </a:schemeClr>
                </a:solidFill>
                <a:latin typeface="+mj-lt"/>
              </a:rPr>
              <a:t>3</a:t>
            </a:r>
          </a:p>
        </p:txBody>
      </p:sp>
      <p:cxnSp>
        <p:nvCxnSpPr>
          <p:cNvPr id="9" name="Straight Connector 8">
            <a:extLst>
              <a:ext uri="{FF2B5EF4-FFF2-40B4-BE49-F238E27FC236}">
                <a16:creationId xmlns:a16="http://schemas.microsoft.com/office/drawing/2014/main" id="{4D0C9FF6-EF2D-46B1-B25E-06E11E6F97CF}"/>
              </a:ext>
            </a:extLst>
          </p:cNvPr>
          <p:cNvCxnSpPr>
            <a:cxnSpLocks/>
          </p:cNvCxnSpPr>
          <p:nvPr/>
        </p:nvCxnSpPr>
        <p:spPr>
          <a:xfrm>
            <a:off x="3676573" y="1145123"/>
            <a:ext cx="0" cy="5047389"/>
          </a:xfrm>
          <a:prstGeom prst="line">
            <a:avLst/>
          </a:prstGeom>
          <a:ln w="31750">
            <a:solidFill>
              <a:schemeClr val="accent6">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6128B714-F613-498A-9754-7D69A91648FE}"/>
              </a:ext>
            </a:extLst>
          </p:cNvPr>
          <p:cNvSpPr txBox="1"/>
          <p:nvPr/>
        </p:nvSpPr>
        <p:spPr>
          <a:xfrm>
            <a:off x="9759481" y="1915305"/>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sp>
        <p:nvSpPr>
          <p:cNvPr id="42" name="TextBox 41">
            <a:extLst>
              <a:ext uri="{FF2B5EF4-FFF2-40B4-BE49-F238E27FC236}">
                <a16:creationId xmlns:a16="http://schemas.microsoft.com/office/drawing/2014/main" id="{F240B938-A072-48C0-8677-5C93F9B225FD}"/>
              </a:ext>
            </a:extLst>
          </p:cNvPr>
          <p:cNvSpPr txBox="1"/>
          <p:nvPr/>
        </p:nvSpPr>
        <p:spPr>
          <a:xfrm>
            <a:off x="9759481" y="2589561"/>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sp>
        <p:nvSpPr>
          <p:cNvPr id="43" name="TextBox 42">
            <a:extLst>
              <a:ext uri="{FF2B5EF4-FFF2-40B4-BE49-F238E27FC236}">
                <a16:creationId xmlns:a16="http://schemas.microsoft.com/office/drawing/2014/main" id="{E8DFD8AB-380B-4412-885C-1C4797DE7323}"/>
              </a:ext>
            </a:extLst>
          </p:cNvPr>
          <p:cNvSpPr txBox="1"/>
          <p:nvPr/>
        </p:nvSpPr>
        <p:spPr>
          <a:xfrm>
            <a:off x="9759481" y="3956017"/>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sp>
        <p:nvSpPr>
          <p:cNvPr id="44" name="TextBox 43">
            <a:extLst>
              <a:ext uri="{FF2B5EF4-FFF2-40B4-BE49-F238E27FC236}">
                <a16:creationId xmlns:a16="http://schemas.microsoft.com/office/drawing/2014/main" id="{35C75160-F15D-4CDC-A70D-D3816A87ACD4}"/>
              </a:ext>
            </a:extLst>
          </p:cNvPr>
          <p:cNvSpPr txBox="1"/>
          <p:nvPr/>
        </p:nvSpPr>
        <p:spPr>
          <a:xfrm>
            <a:off x="9759481" y="4648812"/>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sp>
        <p:nvSpPr>
          <p:cNvPr id="46" name="TextBox 45">
            <a:extLst>
              <a:ext uri="{FF2B5EF4-FFF2-40B4-BE49-F238E27FC236}">
                <a16:creationId xmlns:a16="http://schemas.microsoft.com/office/drawing/2014/main" id="{DAD2FE17-E1DA-4FFD-8291-4595A05ADD0E}"/>
              </a:ext>
            </a:extLst>
          </p:cNvPr>
          <p:cNvSpPr txBox="1"/>
          <p:nvPr/>
        </p:nvSpPr>
        <p:spPr>
          <a:xfrm>
            <a:off x="10745536" y="3132242"/>
            <a:ext cx="1355219" cy="769441"/>
          </a:xfrm>
          <a:prstGeom prst="rect">
            <a:avLst/>
          </a:prstGeom>
          <a:noFill/>
          <a:ln w="38100">
            <a:solidFill>
              <a:schemeClr val="accent6">
                <a:lumMod val="50000"/>
              </a:schemeClr>
            </a:solidFill>
          </a:ln>
        </p:spPr>
        <p:txBody>
          <a:bodyPr wrap="square" rtlCol="0">
            <a:spAutoFit/>
          </a:bodyPr>
          <a:lstStyle/>
          <a:p>
            <a:pPr algn="ctr"/>
            <a:r>
              <a:rPr lang="en-US" sz="4400" dirty="0"/>
              <a:t>PAM</a:t>
            </a:r>
          </a:p>
        </p:txBody>
      </p:sp>
      <p:cxnSp>
        <p:nvCxnSpPr>
          <p:cNvPr id="50" name="Straight Connector 49">
            <a:extLst>
              <a:ext uri="{FF2B5EF4-FFF2-40B4-BE49-F238E27FC236}">
                <a16:creationId xmlns:a16="http://schemas.microsoft.com/office/drawing/2014/main" id="{F10A50CE-C04B-48EC-8FAF-6055541DF21E}"/>
              </a:ext>
            </a:extLst>
          </p:cNvPr>
          <p:cNvCxnSpPr>
            <a:cxnSpLocks/>
            <a:stCxn id="46" idx="1"/>
            <a:endCxn id="10" idx="3"/>
          </p:cNvCxnSpPr>
          <p:nvPr/>
        </p:nvCxnSpPr>
        <p:spPr>
          <a:xfrm flipH="1">
            <a:off x="10558022" y="3516963"/>
            <a:ext cx="187514" cy="0"/>
          </a:xfrm>
          <a:prstGeom prst="lin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9511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1704703" y="453228"/>
            <a:ext cx="8782594" cy="1325563"/>
          </a:xfrm>
        </p:spPr>
        <p:txBody>
          <a:bodyPr>
            <a:normAutofit/>
          </a:bodyPr>
          <a:lstStyle/>
          <a:p>
            <a:pPr algn="ctr"/>
            <a:r>
              <a:rPr lang="en-US" sz="4000" b="1" dirty="0">
                <a:solidFill>
                  <a:schemeClr val="accent6">
                    <a:lumMod val="50000"/>
                  </a:schemeClr>
                </a:solidFill>
                <a:effectLst/>
                <a:latin typeface="+mn-lt"/>
                <a:ea typeface="Calibri" panose="020F0502020204030204" pitchFamily="34" charset="0"/>
              </a:rPr>
              <a:t>Adding new statistics to our PAM</a:t>
            </a:r>
            <a:br>
              <a:rPr lang="en-US" sz="4000" dirty="0">
                <a:effectLst/>
                <a:latin typeface="Calibri" panose="020F0502020204030204" pitchFamily="34" charset="0"/>
                <a:ea typeface="Calibri" panose="020F0502020204030204" pitchFamily="34" charset="0"/>
              </a:rPr>
            </a:br>
            <a:endParaRPr lang="en-US" sz="4000" b="1" dirty="0">
              <a:solidFill>
                <a:schemeClr val="accent6">
                  <a:lumMod val="50000"/>
                </a:schemeClr>
              </a:solidFill>
              <a:latin typeface="+mn-lt"/>
            </a:endParaRPr>
          </a:p>
        </p:txBody>
      </p:sp>
      <p:sp>
        <p:nvSpPr>
          <p:cNvPr id="4" name="TextBox 3">
            <a:extLst>
              <a:ext uri="{FF2B5EF4-FFF2-40B4-BE49-F238E27FC236}">
                <a16:creationId xmlns:a16="http://schemas.microsoft.com/office/drawing/2014/main" id="{9FFBF09E-EEB4-49F1-8B79-2D0EDA17A33C}"/>
              </a:ext>
            </a:extLst>
          </p:cNvPr>
          <p:cNvSpPr txBox="1"/>
          <p:nvPr/>
        </p:nvSpPr>
        <p:spPr>
          <a:xfrm>
            <a:off x="132088" y="1477248"/>
            <a:ext cx="4173257" cy="3903504"/>
          </a:xfrm>
          <a:prstGeom prst="rect">
            <a:avLst/>
          </a:prstGeom>
          <a:noFill/>
        </p:spPr>
        <p:txBody>
          <a:bodyPr wrap="square">
            <a:spAutoFit/>
          </a:bodyPr>
          <a:lstStyle/>
          <a:p>
            <a:pPr marL="0" marR="0">
              <a:lnSpc>
                <a:spcPct val="150000"/>
              </a:lnSpc>
              <a:spcBef>
                <a:spcPts val="0"/>
              </a:spcBef>
              <a:spcAft>
                <a:spcPts val="0"/>
              </a:spcAft>
            </a:pPr>
            <a:r>
              <a:rPr lang="en-US" sz="2800" dirty="0">
                <a:effectLst/>
                <a:latin typeface="+mj-lt"/>
                <a:ea typeface="Times New Roman" panose="02020603050405020304" pitchFamily="18" charset="0"/>
              </a:rPr>
              <a:t> </a:t>
            </a:r>
          </a:p>
          <a:p>
            <a:pPr>
              <a:lnSpc>
                <a:spcPct val="150000"/>
              </a:lnSpc>
            </a:pPr>
            <a:r>
              <a:rPr lang="en-US" sz="2800" b="1" i="1" dirty="0">
                <a:solidFill>
                  <a:schemeClr val="accent6"/>
                </a:solidFill>
                <a:effectLst/>
                <a:latin typeface="+mj-lt"/>
                <a:ea typeface="Times New Roman" panose="02020603050405020304" pitchFamily="18" charset="0"/>
              </a:rPr>
              <a:t>Mean</a:t>
            </a:r>
            <a:r>
              <a:rPr lang="en-US" sz="2800" b="1" dirty="0">
                <a:solidFill>
                  <a:schemeClr val="accent6"/>
                </a:solidFill>
                <a:effectLst/>
                <a:latin typeface="+mj-lt"/>
                <a:ea typeface="Times New Roman" panose="02020603050405020304" pitchFamily="18" charset="0"/>
              </a:rPr>
              <a:t> </a:t>
            </a:r>
            <a:r>
              <a:rPr lang="en-US" sz="2800" b="1" i="1" dirty="0">
                <a:solidFill>
                  <a:schemeClr val="accent6"/>
                </a:solidFill>
                <a:effectLst/>
                <a:latin typeface="+mj-lt"/>
                <a:ea typeface="Times New Roman" panose="02020603050405020304" pitchFamily="18" charset="0"/>
              </a:rPr>
              <a:t>Node Height:</a:t>
            </a:r>
            <a:r>
              <a:rPr lang="en-US" sz="2800" b="1" dirty="0">
                <a:solidFill>
                  <a:schemeClr val="accent6"/>
                </a:solidFill>
                <a:effectLst/>
                <a:latin typeface="+mj-lt"/>
                <a:ea typeface="Times New Roman" panose="02020603050405020304" pitchFamily="18" charset="0"/>
              </a:rPr>
              <a:t> </a:t>
            </a:r>
            <a:r>
              <a:rPr lang="en-US" sz="2800" dirty="0">
                <a:solidFill>
                  <a:srgbClr val="000000"/>
                </a:solidFill>
                <a:effectLst/>
                <a:latin typeface="+mj-lt"/>
                <a:ea typeface="Times New Roman" panose="02020603050405020304" pitchFamily="18" charset="0"/>
              </a:rPr>
              <a:t>corresponds to</a:t>
            </a:r>
            <a:r>
              <a:rPr lang="en-US" sz="2800" b="0" i="0" u="none" strike="noStrike" dirty="0">
                <a:solidFill>
                  <a:srgbClr val="000000"/>
                </a:solidFill>
                <a:effectLst/>
                <a:latin typeface="+mj-lt"/>
              </a:rPr>
              <a:t> to the MRCA age of every internal node in the phylogeny</a:t>
            </a:r>
          </a:p>
          <a:p>
            <a:pPr>
              <a:lnSpc>
                <a:spcPct val="150000"/>
              </a:lnSpc>
            </a:pPr>
            <a:endParaRPr lang="en-US" sz="2800" dirty="0">
              <a:solidFill>
                <a:srgbClr val="000000"/>
              </a:solidFill>
              <a:effectLst/>
              <a:latin typeface="+mj-lt"/>
              <a:ea typeface="Times New Roman" panose="02020603050405020304" pitchFamily="18" charset="0"/>
            </a:endParaRPr>
          </a:p>
        </p:txBody>
      </p:sp>
      <p:pic>
        <p:nvPicPr>
          <p:cNvPr id="29" name="Picture 2" descr="Phylogenetic trees | Evolutionary tree (article) | Khan Academy">
            <a:extLst>
              <a:ext uri="{FF2B5EF4-FFF2-40B4-BE49-F238E27FC236}">
                <a16:creationId xmlns:a16="http://schemas.microsoft.com/office/drawing/2014/main" id="{BF7BF601-1C62-439E-A72D-D6D72EB2788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63892"/>
          <a:stretch/>
        </p:blipFill>
        <p:spPr bwMode="auto">
          <a:xfrm>
            <a:off x="3512081" y="1543817"/>
            <a:ext cx="5773334" cy="4193687"/>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29">
            <a:extLst>
              <a:ext uri="{FF2B5EF4-FFF2-40B4-BE49-F238E27FC236}">
                <a16:creationId xmlns:a16="http://schemas.microsoft.com/office/drawing/2014/main" id="{CF72BEF2-AF5A-4F88-BCC6-E34D270E3457}"/>
              </a:ext>
            </a:extLst>
          </p:cNvPr>
          <p:cNvSpPr txBox="1"/>
          <p:nvPr/>
        </p:nvSpPr>
        <p:spPr>
          <a:xfrm>
            <a:off x="5781623" y="2750421"/>
            <a:ext cx="315564" cy="461665"/>
          </a:xfrm>
          <a:prstGeom prst="rect">
            <a:avLst/>
          </a:prstGeom>
          <a:noFill/>
        </p:spPr>
        <p:txBody>
          <a:bodyPr wrap="square" rtlCol="0">
            <a:spAutoFit/>
          </a:bodyPr>
          <a:lstStyle/>
          <a:p>
            <a:r>
              <a:rPr lang="en-US" sz="2400" b="1" dirty="0">
                <a:solidFill>
                  <a:schemeClr val="accent6"/>
                </a:solidFill>
              </a:rPr>
              <a:t>g</a:t>
            </a:r>
          </a:p>
        </p:txBody>
      </p:sp>
      <p:sp>
        <p:nvSpPr>
          <p:cNvPr id="31" name="TextBox 30">
            <a:extLst>
              <a:ext uri="{FF2B5EF4-FFF2-40B4-BE49-F238E27FC236}">
                <a16:creationId xmlns:a16="http://schemas.microsoft.com/office/drawing/2014/main" id="{64B281C6-236D-4E1B-9455-D02A6A070CF5}"/>
              </a:ext>
            </a:extLst>
          </p:cNvPr>
          <p:cNvSpPr txBox="1"/>
          <p:nvPr/>
        </p:nvSpPr>
        <p:spPr>
          <a:xfrm>
            <a:off x="6683037" y="1949157"/>
            <a:ext cx="315564" cy="461665"/>
          </a:xfrm>
          <a:prstGeom prst="rect">
            <a:avLst/>
          </a:prstGeom>
          <a:noFill/>
        </p:spPr>
        <p:txBody>
          <a:bodyPr wrap="square" rtlCol="0">
            <a:spAutoFit/>
          </a:bodyPr>
          <a:lstStyle/>
          <a:p>
            <a:r>
              <a:rPr lang="en-US" sz="2400" b="1" dirty="0">
                <a:solidFill>
                  <a:schemeClr val="accent6"/>
                </a:solidFill>
              </a:rPr>
              <a:t>h</a:t>
            </a:r>
          </a:p>
        </p:txBody>
      </p:sp>
      <p:sp>
        <p:nvSpPr>
          <p:cNvPr id="32" name="TextBox 31">
            <a:extLst>
              <a:ext uri="{FF2B5EF4-FFF2-40B4-BE49-F238E27FC236}">
                <a16:creationId xmlns:a16="http://schemas.microsoft.com/office/drawing/2014/main" id="{C85DA89A-4B0F-4DB3-8876-8744F4C0A9F8}"/>
              </a:ext>
            </a:extLst>
          </p:cNvPr>
          <p:cNvSpPr txBox="1"/>
          <p:nvPr/>
        </p:nvSpPr>
        <p:spPr>
          <a:xfrm>
            <a:off x="4610936" y="3790468"/>
            <a:ext cx="315564" cy="461665"/>
          </a:xfrm>
          <a:prstGeom prst="rect">
            <a:avLst/>
          </a:prstGeom>
          <a:noFill/>
        </p:spPr>
        <p:txBody>
          <a:bodyPr wrap="square" rtlCol="0">
            <a:spAutoFit/>
          </a:bodyPr>
          <a:lstStyle/>
          <a:p>
            <a:r>
              <a:rPr lang="en-US" sz="2400" b="1" dirty="0">
                <a:solidFill>
                  <a:schemeClr val="accent6"/>
                </a:solidFill>
              </a:rPr>
              <a:t>f</a:t>
            </a:r>
          </a:p>
        </p:txBody>
      </p:sp>
      <p:sp>
        <p:nvSpPr>
          <p:cNvPr id="33" name="TextBox 32">
            <a:extLst>
              <a:ext uri="{FF2B5EF4-FFF2-40B4-BE49-F238E27FC236}">
                <a16:creationId xmlns:a16="http://schemas.microsoft.com/office/drawing/2014/main" id="{1CE43641-CC8B-4AD9-8ABA-673BC7CCAA2A}"/>
              </a:ext>
            </a:extLst>
          </p:cNvPr>
          <p:cNvSpPr txBox="1"/>
          <p:nvPr/>
        </p:nvSpPr>
        <p:spPr>
          <a:xfrm>
            <a:off x="9209705" y="2305615"/>
            <a:ext cx="2776963" cy="2246769"/>
          </a:xfrm>
          <a:prstGeom prst="rect">
            <a:avLst/>
          </a:prstGeom>
          <a:noFill/>
        </p:spPr>
        <p:txBody>
          <a:bodyPr wrap="square" rtlCol="0">
            <a:spAutoFit/>
          </a:bodyPr>
          <a:lstStyle/>
          <a:p>
            <a:r>
              <a:rPr lang="en-US" sz="2800" b="1" dirty="0">
                <a:solidFill>
                  <a:schemeClr val="accent6"/>
                </a:solidFill>
              </a:rPr>
              <a:t>f=</a:t>
            </a:r>
            <a:r>
              <a:rPr lang="en-US" sz="2800" dirty="0">
                <a:solidFill>
                  <a:schemeClr val="accent6">
                    <a:lumMod val="60000"/>
                    <a:lumOff val="40000"/>
                  </a:schemeClr>
                </a:solidFill>
              </a:rPr>
              <a:t> </a:t>
            </a:r>
            <a:r>
              <a:rPr lang="en-US" sz="2800" dirty="0"/>
              <a:t>7mya, </a:t>
            </a:r>
          </a:p>
          <a:p>
            <a:r>
              <a:rPr lang="en-US" sz="2800" b="1" dirty="0">
                <a:solidFill>
                  <a:schemeClr val="accent6"/>
                </a:solidFill>
              </a:rPr>
              <a:t>g=</a:t>
            </a:r>
            <a:r>
              <a:rPr lang="en-US" sz="2800" dirty="0">
                <a:solidFill>
                  <a:schemeClr val="accent6">
                    <a:lumMod val="60000"/>
                    <a:lumOff val="40000"/>
                  </a:schemeClr>
                </a:solidFill>
              </a:rPr>
              <a:t> </a:t>
            </a:r>
            <a:r>
              <a:rPr lang="en-US" sz="2800" dirty="0"/>
              <a:t>4mya, </a:t>
            </a:r>
          </a:p>
          <a:p>
            <a:r>
              <a:rPr lang="en-US" sz="2800" b="1" dirty="0">
                <a:solidFill>
                  <a:schemeClr val="accent6"/>
                </a:solidFill>
              </a:rPr>
              <a:t>h=</a:t>
            </a:r>
            <a:r>
              <a:rPr lang="en-US" sz="2800" dirty="0"/>
              <a:t>2mya,</a:t>
            </a:r>
          </a:p>
          <a:p>
            <a:r>
              <a:rPr lang="en-US" sz="2800" b="1" dirty="0" err="1">
                <a:solidFill>
                  <a:schemeClr val="accent6"/>
                </a:solidFill>
              </a:rPr>
              <a:t>i</a:t>
            </a:r>
            <a:r>
              <a:rPr lang="en-US" sz="2800" b="1" dirty="0">
                <a:solidFill>
                  <a:schemeClr val="accent6"/>
                </a:solidFill>
              </a:rPr>
              <a:t>=</a:t>
            </a:r>
            <a:r>
              <a:rPr lang="en-US" sz="2800" b="1" dirty="0">
                <a:solidFill>
                  <a:schemeClr val="accent6">
                    <a:lumMod val="60000"/>
                    <a:lumOff val="40000"/>
                  </a:schemeClr>
                </a:solidFill>
              </a:rPr>
              <a:t> </a:t>
            </a:r>
            <a:r>
              <a:rPr lang="en-US" sz="2800" dirty="0"/>
              <a:t>2mya</a:t>
            </a:r>
          </a:p>
          <a:p>
            <a:endParaRPr lang="en-US" sz="2800" dirty="0"/>
          </a:p>
        </p:txBody>
      </p:sp>
      <p:sp>
        <p:nvSpPr>
          <p:cNvPr id="34" name="TextBox 33">
            <a:extLst>
              <a:ext uri="{FF2B5EF4-FFF2-40B4-BE49-F238E27FC236}">
                <a16:creationId xmlns:a16="http://schemas.microsoft.com/office/drawing/2014/main" id="{EE99AA32-62DD-4726-864A-5A07B0E20726}"/>
              </a:ext>
            </a:extLst>
          </p:cNvPr>
          <p:cNvSpPr txBox="1"/>
          <p:nvPr/>
        </p:nvSpPr>
        <p:spPr>
          <a:xfrm>
            <a:off x="6705331" y="3573438"/>
            <a:ext cx="315564" cy="461665"/>
          </a:xfrm>
          <a:prstGeom prst="rect">
            <a:avLst/>
          </a:prstGeom>
          <a:noFill/>
        </p:spPr>
        <p:txBody>
          <a:bodyPr wrap="square" rtlCol="0">
            <a:spAutoFit/>
          </a:bodyPr>
          <a:lstStyle/>
          <a:p>
            <a:r>
              <a:rPr lang="en-US" sz="2400" b="1" dirty="0">
                <a:solidFill>
                  <a:schemeClr val="accent6"/>
                </a:solidFill>
              </a:rPr>
              <a:t>i</a:t>
            </a:r>
          </a:p>
        </p:txBody>
      </p:sp>
      <p:cxnSp>
        <p:nvCxnSpPr>
          <p:cNvPr id="35" name="Straight Connector 34">
            <a:extLst>
              <a:ext uri="{FF2B5EF4-FFF2-40B4-BE49-F238E27FC236}">
                <a16:creationId xmlns:a16="http://schemas.microsoft.com/office/drawing/2014/main" id="{44C9EF45-40D3-436C-A28D-1D3207F2AE09}"/>
              </a:ext>
            </a:extLst>
          </p:cNvPr>
          <p:cNvCxnSpPr>
            <a:cxnSpLocks/>
          </p:cNvCxnSpPr>
          <p:nvPr/>
        </p:nvCxnSpPr>
        <p:spPr>
          <a:xfrm>
            <a:off x="7201270" y="5741989"/>
            <a:ext cx="665755" cy="0"/>
          </a:xfrm>
          <a:prstGeom prst="line">
            <a:avLst/>
          </a:prstGeom>
          <a:ln w="7620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F4BCF8C9-DF8E-4AC5-A68D-81EF518E4950}"/>
              </a:ext>
            </a:extLst>
          </p:cNvPr>
          <p:cNvSpPr txBox="1"/>
          <p:nvPr/>
        </p:nvSpPr>
        <p:spPr>
          <a:xfrm>
            <a:off x="7201270" y="5368172"/>
            <a:ext cx="692092" cy="369332"/>
          </a:xfrm>
          <a:prstGeom prst="rect">
            <a:avLst/>
          </a:prstGeom>
          <a:noFill/>
        </p:spPr>
        <p:txBody>
          <a:bodyPr wrap="square">
            <a:spAutoFit/>
          </a:bodyPr>
          <a:lstStyle/>
          <a:p>
            <a:r>
              <a:rPr lang="en-US" dirty="0"/>
              <a:t>2mya</a:t>
            </a:r>
          </a:p>
        </p:txBody>
      </p:sp>
      <p:sp>
        <p:nvSpPr>
          <p:cNvPr id="17" name="TextBox 16">
            <a:extLst>
              <a:ext uri="{FF2B5EF4-FFF2-40B4-BE49-F238E27FC236}">
                <a16:creationId xmlns:a16="http://schemas.microsoft.com/office/drawing/2014/main" id="{106A4C6E-29AA-4C22-A791-6D0D55E8E567}"/>
              </a:ext>
            </a:extLst>
          </p:cNvPr>
          <p:cNvSpPr txBox="1"/>
          <p:nvPr/>
        </p:nvSpPr>
        <p:spPr>
          <a:xfrm>
            <a:off x="8828875" y="4426645"/>
            <a:ext cx="3231037" cy="954107"/>
          </a:xfrm>
          <a:prstGeom prst="rect">
            <a:avLst/>
          </a:prstGeom>
          <a:noFill/>
        </p:spPr>
        <p:txBody>
          <a:bodyPr wrap="square">
            <a:spAutoFit/>
          </a:bodyPr>
          <a:lstStyle/>
          <a:p>
            <a:r>
              <a:rPr lang="en-US" sz="2800" u="sng" dirty="0"/>
              <a:t>7+4+2+2 </a:t>
            </a:r>
            <a:r>
              <a:rPr lang="en-US" sz="2800" dirty="0"/>
              <a:t>= 3.75mya</a:t>
            </a:r>
          </a:p>
          <a:p>
            <a:r>
              <a:rPr lang="en-US" sz="2800" dirty="0"/>
              <a:t>      4</a:t>
            </a:r>
          </a:p>
        </p:txBody>
      </p:sp>
    </p:spTree>
    <p:extLst>
      <p:ext uri="{BB962C8B-B14F-4D97-AF65-F5344CB8AC3E}">
        <p14:creationId xmlns:p14="http://schemas.microsoft.com/office/powerpoint/2010/main" val="3161684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200" y="210975"/>
            <a:ext cx="10515600" cy="1325563"/>
          </a:xfrm>
        </p:spPr>
        <p:txBody>
          <a:bodyPr/>
          <a:lstStyle/>
          <a:p>
            <a:pPr algn="ctr"/>
            <a:r>
              <a:rPr lang="en-US" b="1" dirty="0">
                <a:solidFill>
                  <a:schemeClr val="accent6">
                    <a:lumMod val="50000"/>
                  </a:schemeClr>
                </a:solidFill>
                <a:effectLst/>
                <a:latin typeface="+mn-lt"/>
                <a:ea typeface="Calibri" panose="020F0502020204030204" pitchFamily="34" charset="0"/>
              </a:rPr>
              <a:t>Retrieving environmental data</a:t>
            </a:r>
            <a:endParaRPr lang="en-US" b="1" dirty="0">
              <a:solidFill>
                <a:schemeClr val="accent6">
                  <a:lumMod val="50000"/>
                </a:schemeClr>
              </a:solidFill>
              <a:latin typeface="+mn-lt"/>
            </a:endParaRPr>
          </a:p>
        </p:txBody>
      </p:sp>
      <p:sp>
        <p:nvSpPr>
          <p:cNvPr id="4" name="TextBox 3">
            <a:extLst>
              <a:ext uri="{FF2B5EF4-FFF2-40B4-BE49-F238E27FC236}">
                <a16:creationId xmlns:a16="http://schemas.microsoft.com/office/drawing/2014/main" id="{477FB37C-9030-4A52-A035-28AA628A8F80}"/>
              </a:ext>
            </a:extLst>
          </p:cNvPr>
          <p:cNvSpPr txBox="1"/>
          <p:nvPr/>
        </p:nvSpPr>
        <p:spPr>
          <a:xfrm>
            <a:off x="3339304" y="3274524"/>
            <a:ext cx="5002209" cy="1143070"/>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marL="0" marR="0">
              <a:lnSpc>
                <a:spcPct val="150000"/>
              </a:lnSpc>
              <a:spcBef>
                <a:spcPts val="0"/>
              </a:spcBef>
              <a:spcAft>
                <a:spcPts val="0"/>
              </a:spcAft>
            </a:pPr>
            <a:r>
              <a:rPr lang="en-US" sz="2400" b="1" dirty="0">
                <a:solidFill>
                  <a:srgbClr val="000000"/>
                </a:solidFill>
                <a:effectLst/>
                <a:latin typeface="Calibri Light" panose="020F0302020204030204" pitchFamily="34" charset="0"/>
                <a:ea typeface="Times New Roman" panose="02020603050405020304" pitchFamily="18" charset="0"/>
              </a:rPr>
              <a:t>gtopo30</a:t>
            </a:r>
            <a:r>
              <a:rPr lang="en-US" sz="2400" dirty="0">
                <a:solidFill>
                  <a:srgbClr val="000000"/>
                </a:solidFill>
                <a:effectLst/>
                <a:latin typeface="Calibri Light" panose="020F0302020204030204" pitchFamily="34" charset="0"/>
                <a:ea typeface="Times New Roman" panose="02020603050405020304" pitchFamily="18" charset="0"/>
              </a:rPr>
              <a:t> </a:t>
            </a:r>
          </a:p>
          <a:p>
            <a:pPr marL="0" marR="0">
              <a:lnSpc>
                <a:spcPct val="150000"/>
              </a:lnSpc>
              <a:spcBef>
                <a:spcPts val="0"/>
              </a:spcBef>
              <a:spcAft>
                <a:spcPts val="0"/>
              </a:spcAft>
            </a:pPr>
            <a:r>
              <a:rPr lang="en-US" sz="2400" i="1" dirty="0">
                <a:solidFill>
                  <a:srgbClr val="000000"/>
                </a:solidFill>
                <a:latin typeface="Calibri Light" panose="020F0302020204030204" pitchFamily="34" charset="0"/>
                <a:ea typeface="Times New Roman" panose="02020603050405020304" pitchFamily="18" charset="0"/>
              </a:rPr>
              <a:t>E</a:t>
            </a:r>
            <a:r>
              <a:rPr lang="en-US" sz="2400" i="1" dirty="0">
                <a:solidFill>
                  <a:srgbClr val="000000"/>
                </a:solidFill>
                <a:effectLst/>
                <a:latin typeface="Calibri Light" panose="020F0302020204030204" pitchFamily="34" charset="0"/>
                <a:ea typeface="Times New Roman" panose="02020603050405020304" pitchFamily="18" charset="0"/>
              </a:rPr>
              <a:t>levation</a:t>
            </a:r>
            <a:endParaRPr lang="en-US" sz="2400" i="1" dirty="0">
              <a:solidFill>
                <a:srgbClr val="000000"/>
              </a:solidFill>
              <a:latin typeface="Calibri Light" panose="020F0302020204030204" pitchFamily="34" charset="0"/>
              <a:ea typeface="Times New Roman" panose="02020603050405020304" pitchFamily="18" charset="0"/>
            </a:endParaRPr>
          </a:p>
        </p:txBody>
      </p:sp>
      <p:sp>
        <p:nvSpPr>
          <p:cNvPr id="5" name="TextBox 4">
            <a:extLst>
              <a:ext uri="{FF2B5EF4-FFF2-40B4-BE49-F238E27FC236}">
                <a16:creationId xmlns:a16="http://schemas.microsoft.com/office/drawing/2014/main" id="{56743AC5-C1F7-4352-B636-D7EBA7F3C9F8}"/>
              </a:ext>
            </a:extLst>
          </p:cNvPr>
          <p:cNvSpPr txBox="1"/>
          <p:nvPr/>
        </p:nvSpPr>
        <p:spPr>
          <a:xfrm>
            <a:off x="582609" y="1701561"/>
            <a:ext cx="5002210" cy="1143070"/>
          </a:xfrm>
          <a:prstGeom prst="rect">
            <a:avLst/>
          </a:prstGeom>
          <a:solidFill>
            <a:schemeClr val="accent6">
              <a:lumMod val="20000"/>
              <a:lumOff val="80000"/>
            </a:schemeClr>
          </a:solidFill>
          <a:ln w="38100">
            <a:solidFill>
              <a:schemeClr val="accent6">
                <a:lumMod val="50000"/>
              </a:schemeClr>
            </a:solidFill>
          </a:ln>
        </p:spPr>
        <p:txBody>
          <a:bodyPr wrap="square">
            <a:spAutoFit/>
          </a:bodyPr>
          <a:lstStyle/>
          <a:p>
            <a:pPr marL="0" marR="0">
              <a:lnSpc>
                <a:spcPct val="150000"/>
              </a:lnSpc>
              <a:spcBef>
                <a:spcPts val="0"/>
              </a:spcBef>
              <a:spcAft>
                <a:spcPts val="0"/>
              </a:spcAft>
            </a:pPr>
            <a:r>
              <a:rPr lang="en-US" sz="2400" b="1" dirty="0" err="1">
                <a:solidFill>
                  <a:srgbClr val="000000"/>
                </a:solidFill>
                <a:effectLst/>
                <a:latin typeface="Calibri Light" panose="020F0302020204030204" pitchFamily="34" charset="0"/>
                <a:ea typeface="Times New Roman" panose="02020603050405020304" pitchFamily="18" charset="0"/>
              </a:rPr>
              <a:t>WorldClim</a:t>
            </a:r>
            <a:endParaRPr lang="en-US" sz="2400" b="1" dirty="0">
              <a:solidFill>
                <a:srgbClr val="000000"/>
              </a:solidFill>
              <a:effectLst/>
              <a:latin typeface="Calibri Light" panose="020F0302020204030204" pitchFamily="34" charset="0"/>
              <a:ea typeface="Times New Roman" panose="02020603050405020304" pitchFamily="18" charset="0"/>
            </a:endParaRPr>
          </a:p>
          <a:p>
            <a:pPr marL="0" marR="0">
              <a:lnSpc>
                <a:spcPct val="150000"/>
              </a:lnSpc>
              <a:spcBef>
                <a:spcPts val="0"/>
              </a:spcBef>
              <a:spcAft>
                <a:spcPts val="0"/>
              </a:spcAft>
            </a:pPr>
            <a:r>
              <a:rPr lang="en-US" sz="2400" i="1" dirty="0" err="1">
                <a:solidFill>
                  <a:srgbClr val="000000"/>
                </a:solidFill>
                <a:effectLst/>
                <a:latin typeface="Calibri Light" panose="020F0302020204030204" pitchFamily="34" charset="0"/>
                <a:ea typeface="Times New Roman" panose="02020603050405020304" pitchFamily="18" charset="0"/>
              </a:rPr>
              <a:t>Bioclim</a:t>
            </a:r>
            <a:r>
              <a:rPr lang="en-US" sz="2400" i="1" dirty="0">
                <a:solidFill>
                  <a:srgbClr val="000000"/>
                </a:solidFill>
                <a:effectLst/>
                <a:latin typeface="Calibri Light" panose="020F0302020204030204" pitchFamily="34" charset="0"/>
                <a:ea typeface="Times New Roman" panose="02020603050405020304" pitchFamily="18" charset="0"/>
              </a:rPr>
              <a:t> 1</a:t>
            </a:r>
            <a:r>
              <a:rPr lang="en-US" sz="2400" dirty="0">
                <a:solidFill>
                  <a:srgbClr val="000000"/>
                </a:solidFill>
                <a:effectLst/>
                <a:latin typeface="Calibri Light" panose="020F0302020204030204" pitchFamily="34" charset="0"/>
                <a:ea typeface="Times New Roman" panose="02020603050405020304" pitchFamily="18" charset="0"/>
              </a:rPr>
              <a:t> (Annual Mean Temperature) </a:t>
            </a:r>
          </a:p>
        </p:txBody>
      </p:sp>
      <p:sp>
        <p:nvSpPr>
          <p:cNvPr id="9" name="TextBox 8">
            <a:extLst>
              <a:ext uri="{FF2B5EF4-FFF2-40B4-BE49-F238E27FC236}">
                <a16:creationId xmlns:a16="http://schemas.microsoft.com/office/drawing/2014/main" id="{8FC793EF-2EB6-494C-B26B-B396279529B2}"/>
              </a:ext>
            </a:extLst>
          </p:cNvPr>
          <p:cNvSpPr txBox="1"/>
          <p:nvPr/>
        </p:nvSpPr>
        <p:spPr>
          <a:xfrm>
            <a:off x="6096000" y="4847487"/>
            <a:ext cx="5526182" cy="1143070"/>
          </a:xfrm>
          <a:prstGeom prst="rect">
            <a:avLst/>
          </a:prstGeom>
          <a:solidFill>
            <a:schemeClr val="accent6">
              <a:lumMod val="20000"/>
              <a:lumOff val="80000"/>
            </a:schemeClr>
          </a:solidFill>
          <a:ln w="38100">
            <a:solidFill>
              <a:schemeClr val="accent6">
                <a:lumMod val="50000"/>
              </a:schemeClr>
            </a:solidFill>
          </a:ln>
        </p:spPr>
        <p:txBody>
          <a:bodyPr wrap="square">
            <a:spAutoFit/>
          </a:bodyPr>
          <a:lstStyle/>
          <a:p>
            <a:pPr marL="0" marR="0">
              <a:lnSpc>
                <a:spcPct val="150000"/>
              </a:lnSpc>
              <a:spcBef>
                <a:spcPts val="0"/>
              </a:spcBef>
              <a:spcAft>
                <a:spcPts val="0"/>
              </a:spcAft>
            </a:pPr>
            <a:r>
              <a:rPr lang="en-US" sz="2400" b="1" dirty="0">
                <a:solidFill>
                  <a:srgbClr val="000000"/>
                </a:solidFill>
                <a:effectLst/>
                <a:latin typeface="Calibri Light" panose="020F0302020204030204" pitchFamily="34" charset="0"/>
                <a:ea typeface="Times New Roman" panose="02020603050405020304" pitchFamily="18" charset="0"/>
              </a:rPr>
              <a:t>Soil Grids </a:t>
            </a:r>
          </a:p>
          <a:p>
            <a:pPr marL="0" marR="0">
              <a:lnSpc>
                <a:spcPct val="150000"/>
              </a:lnSpc>
              <a:spcBef>
                <a:spcPts val="0"/>
              </a:spcBef>
              <a:spcAft>
                <a:spcPts val="0"/>
              </a:spcAft>
            </a:pPr>
            <a:r>
              <a:rPr lang="en-US" sz="2400" i="1" dirty="0">
                <a:solidFill>
                  <a:srgbClr val="000000"/>
                </a:solidFill>
                <a:effectLst/>
                <a:latin typeface="Calibri Light" panose="020F0302020204030204" pitchFamily="34" charset="0"/>
                <a:ea typeface="Times New Roman" panose="02020603050405020304" pitchFamily="18" charset="0"/>
              </a:rPr>
              <a:t>Sand content</a:t>
            </a:r>
            <a:r>
              <a:rPr lang="en-US" sz="2400" i="1" dirty="0">
                <a:solidFill>
                  <a:srgbClr val="000000"/>
                </a:solidFill>
                <a:latin typeface="Calibri Light" panose="020F0302020204030204" pitchFamily="34" charset="0"/>
                <a:ea typeface="Times New Roman" panose="02020603050405020304" pitchFamily="18" charset="0"/>
              </a:rPr>
              <a:t>, </a:t>
            </a:r>
            <a:r>
              <a:rPr lang="en-US" sz="2400" i="1" dirty="0">
                <a:solidFill>
                  <a:srgbClr val="000000"/>
                </a:solidFill>
                <a:effectLst/>
                <a:latin typeface="Calibri Light" panose="020F0302020204030204" pitchFamily="34" charset="0"/>
                <a:ea typeface="Times New Roman" panose="02020603050405020304" pitchFamily="18" charset="0"/>
              </a:rPr>
              <a:t>Coarse fragment volumetric</a:t>
            </a:r>
            <a:r>
              <a:rPr lang="en-US" sz="2400" dirty="0">
                <a:solidFill>
                  <a:srgbClr val="000000"/>
                </a:solidFill>
                <a:effectLst/>
                <a:latin typeface="Calibri Light" panose="020F0302020204030204" pitchFamily="34" charset="0"/>
                <a:ea typeface="Times New Roman" panose="02020603050405020304" pitchFamily="18" charset="0"/>
              </a:rPr>
              <a:t>. </a:t>
            </a:r>
          </a:p>
        </p:txBody>
      </p:sp>
    </p:spTree>
    <p:extLst>
      <p:ext uri="{BB962C8B-B14F-4D97-AF65-F5344CB8AC3E}">
        <p14:creationId xmlns:p14="http://schemas.microsoft.com/office/powerpoint/2010/main" val="3576476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1704703" y="519912"/>
            <a:ext cx="8782594" cy="1325563"/>
          </a:xfrm>
        </p:spPr>
        <p:txBody>
          <a:bodyPr>
            <a:normAutofit fontScale="90000"/>
          </a:bodyPr>
          <a:lstStyle/>
          <a:p>
            <a:pPr algn="ctr"/>
            <a:r>
              <a:rPr lang="en-US" sz="4000" b="1" dirty="0">
                <a:solidFill>
                  <a:schemeClr val="accent6">
                    <a:lumMod val="50000"/>
                  </a:schemeClr>
                </a:solidFill>
                <a:effectLst/>
                <a:latin typeface="+mn-lt"/>
                <a:ea typeface="Calibri" panose="020F0502020204030204" pitchFamily="34" charset="0"/>
              </a:rPr>
              <a:t>Integrating spatial, phylogenetic, and environmental data </a:t>
            </a:r>
            <a:br>
              <a:rPr lang="en-US" sz="4000" dirty="0">
                <a:effectLst/>
                <a:latin typeface="Calibri" panose="020F0502020204030204" pitchFamily="34" charset="0"/>
                <a:ea typeface="Calibri" panose="020F0502020204030204" pitchFamily="34" charset="0"/>
              </a:rPr>
            </a:br>
            <a:endParaRPr lang="en-US" sz="4000" b="1" dirty="0">
              <a:solidFill>
                <a:schemeClr val="accent6">
                  <a:lumMod val="50000"/>
                </a:schemeClr>
              </a:solidFill>
              <a:latin typeface="+mn-lt"/>
            </a:endParaRPr>
          </a:p>
        </p:txBody>
      </p:sp>
      <p:sp>
        <p:nvSpPr>
          <p:cNvPr id="4" name="TextBox 3">
            <a:extLst>
              <a:ext uri="{FF2B5EF4-FFF2-40B4-BE49-F238E27FC236}">
                <a16:creationId xmlns:a16="http://schemas.microsoft.com/office/drawing/2014/main" id="{9FFBF09E-EEB4-49F1-8B79-2D0EDA17A33C}"/>
              </a:ext>
            </a:extLst>
          </p:cNvPr>
          <p:cNvSpPr txBox="1"/>
          <p:nvPr/>
        </p:nvSpPr>
        <p:spPr>
          <a:xfrm>
            <a:off x="431899" y="1472470"/>
            <a:ext cx="11328202" cy="3913059"/>
          </a:xfrm>
          <a:prstGeom prst="rect">
            <a:avLst/>
          </a:prstGeom>
          <a:noFill/>
        </p:spPr>
        <p:txBody>
          <a:bodyPr wrap="square">
            <a:spAutoFit/>
          </a:bodyPr>
          <a:lstStyle/>
          <a:p>
            <a:pPr marL="0" marR="0">
              <a:lnSpc>
                <a:spcPct val="150000"/>
              </a:lnSpc>
              <a:spcBef>
                <a:spcPts val="0"/>
              </a:spcBef>
              <a:spcAft>
                <a:spcPts val="0"/>
              </a:spcAft>
            </a:pPr>
            <a:r>
              <a:rPr lang="en-US" sz="2400" dirty="0">
                <a:effectLst/>
                <a:latin typeface="+mj-lt"/>
                <a:ea typeface="Times New Roman" panose="02020603050405020304" pitchFamily="18" charset="0"/>
              </a:rPr>
              <a:t> </a:t>
            </a:r>
          </a:p>
          <a:p>
            <a:pPr>
              <a:lnSpc>
                <a:spcPct val="150000"/>
              </a:lnSpc>
            </a:pPr>
            <a:r>
              <a:rPr lang="en-US" sz="2400" dirty="0">
                <a:latin typeface="+mj-lt"/>
                <a:ea typeface="Arial" panose="020B0604020202020204" pitchFamily="34" charset="0"/>
              </a:rPr>
              <a:t>C</a:t>
            </a:r>
            <a:r>
              <a:rPr lang="en-US" sz="2400" dirty="0">
                <a:effectLst/>
                <a:latin typeface="+mj-lt"/>
                <a:ea typeface="Arial" panose="020B0604020202020204" pitchFamily="34" charset="0"/>
              </a:rPr>
              <a:t>ombined the grid cell age metrics with the environmental variables</a:t>
            </a:r>
          </a:p>
          <a:p>
            <a:pPr>
              <a:lnSpc>
                <a:spcPct val="150000"/>
              </a:lnSpc>
            </a:pPr>
            <a:endParaRPr lang="en-US" sz="2400" dirty="0">
              <a:solidFill>
                <a:srgbClr val="000000"/>
              </a:solidFill>
              <a:effectLst/>
              <a:latin typeface="+mj-lt"/>
              <a:ea typeface="Times New Roman" panose="02020603050405020304" pitchFamily="18" charset="0"/>
            </a:endParaRPr>
          </a:p>
          <a:p>
            <a:pPr marL="0" marR="0">
              <a:lnSpc>
                <a:spcPct val="150000"/>
              </a:lnSpc>
              <a:spcBef>
                <a:spcPts val="0"/>
              </a:spcBef>
              <a:spcAft>
                <a:spcPts val="0"/>
              </a:spcAft>
            </a:pPr>
            <a:r>
              <a:rPr lang="en-US" sz="2400" dirty="0">
                <a:effectLst/>
                <a:latin typeface="+mj-lt"/>
                <a:ea typeface="Calibri" panose="020F0502020204030204" pitchFamily="34" charset="0"/>
              </a:rPr>
              <a:t>Performed simple and multiple linear regressions using </a:t>
            </a:r>
            <a:r>
              <a:rPr lang="en-US" sz="2400" b="1" dirty="0">
                <a:solidFill>
                  <a:schemeClr val="accent6"/>
                </a:solidFill>
                <a:effectLst/>
                <a:latin typeface="+mj-lt"/>
                <a:ea typeface="Calibri" panose="020F0502020204030204" pitchFamily="34" charset="0"/>
              </a:rPr>
              <a:t>community age as a response variable and environmental variables as predictors. </a:t>
            </a:r>
          </a:p>
          <a:p>
            <a:pPr marL="0" marR="0">
              <a:lnSpc>
                <a:spcPct val="150000"/>
              </a:lnSpc>
              <a:spcBef>
                <a:spcPts val="0"/>
              </a:spcBef>
              <a:spcAft>
                <a:spcPts val="0"/>
              </a:spcAft>
            </a:pPr>
            <a:endParaRPr lang="en-US" sz="2400" dirty="0">
              <a:ln>
                <a:solidFill>
                  <a:schemeClr val="accent6">
                    <a:lumMod val="75000"/>
                  </a:schemeClr>
                </a:solidFill>
              </a:ln>
              <a:solidFill>
                <a:schemeClr val="accent6">
                  <a:lumMod val="60000"/>
                  <a:lumOff val="40000"/>
                </a:schemeClr>
              </a:solidFill>
              <a:effectLst/>
              <a:latin typeface="+mj-lt"/>
              <a:ea typeface="Calibri" panose="020F0502020204030204" pitchFamily="34" charset="0"/>
            </a:endParaRPr>
          </a:p>
          <a:p>
            <a:pPr marL="0" marR="0">
              <a:lnSpc>
                <a:spcPct val="150000"/>
              </a:lnSpc>
              <a:spcBef>
                <a:spcPts val="0"/>
              </a:spcBef>
              <a:spcAft>
                <a:spcPts val="0"/>
              </a:spcAft>
            </a:pPr>
            <a:r>
              <a:rPr lang="en-US" sz="2400" dirty="0">
                <a:effectLst/>
                <a:latin typeface="+mj-lt"/>
                <a:ea typeface="Calibri" panose="020F0502020204030204" pitchFamily="34" charset="0"/>
              </a:rPr>
              <a:t>Calculations and graphs in R and maps plotted in QGIS.</a:t>
            </a:r>
          </a:p>
        </p:txBody>
      </p:sp>
    </p:spTree>
    <p:extLst>
      <p:ext uri="{BB962C8B-B14F-4D97-AF65-F5344CB8AC3E}">
        <p14:creationId xmlns:p14="http://schemas.microsoft.com/office/powerpoint/2010/main" val="1600920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199" y="528282"/>
            <a:ext cx="10515600" cy="1325563"/>
          </a:xfrm>
        </p:spPr>
        <p:txBody>
          <a:bodyPr/>
          <a:lstStyle/>
          <a:p>
            <a:pPr algn="ctr"/>
            <a:r>
              <a:rPr lang="en-US" b="1" dirty="0">
                <a:solidFill>
                  <a:schemeClr val="accent6">
                    <a:lumMod val="50000"/>
                  </a:schemeClr>
                </a:solidFill>
                <a:latin typeface="+mn-lt"/>
              </a:rPr>
              <a:t>Annual mean temperature</a:t>
            </a:r>
          </a:p>
        </p:txBody>
      </p:sp>
      <p:sp>
        <p:nvSpPr>
          <p:cNvPr id="9" name="TextBox 8">
            <a:extLst>
              <a:ext uri="{FF2B5EF4-FFF2-40B4-BE49-F238E27FC236}">
                <a16:creationId xmlns:a16="http://schemas.microsoft.com/office/drawing/2014/main" id="{B0CEA262-3087-4118-A120-22C876B64269}"/>
              </a:ext>
            </a:extLst>
          </p:cNvPr>
          <p:cNvSpPr txBox="1"/>
          <p:nvPr/>
        </p:nvSpPr>
        <p:spPr>
          <a:xfrm>
            <a:off x="4284523" y="5868510"/>
            <a:ext cx="3622952" cy="707886"/>
          </a:xfrm>
          <a:prstGeom prst="rect">
            <a:avLst/>
          </a:prstGeom>
          <a:noFill/>
        </p:spPr>
        <p:txBody>
          <a:bodyPr wrap="square">
            <a:spAutoFit/>
          </a:bodyPr>
          <a:lstStyle/>
          <a:p>
            <a:pPr algn="ctr"/>
            <a:r>
              <a:rPr lang="en-US" sz="2000" b="1" dirty="0">
                <a:solidFill>
                  <a:schemeClr val="accent6">
                    <a:lumMod val="50000"/>
                  </a:schemeClr>
                </a:solidFill>
                <a:latin typeface="+mj-lt"/>
              </a:rPr>
              <a:t>Adjusted R-squared: 0.2493*** 		</a:t>
            </a:r>
          </a:p>
        </p:txBody>
      </p:sp>
      <p:pic>
        <p:nvPicPr>
          <p:cNvPr id="7" name="Picture 6" descr="A close up of a map&#10;&#10;Description automatically generated">
            <a:extLst>
              <a:ext uri="{FF2B5EF4-FFF2-40B4-BE49-F238E27FC236}">
                <a16:creationId xmlns:a16="http://schemas.microsoft.com/office/drawing/2014/main" id="{6576D6C1-78A4-4667-B6CA-A0379FB1D9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6587" y="1963291"/>
            <a:ext cx="5838825" cy="3838575"/>
          </a:xfrm>
          <a:prstGeom prst="rect">
            <a:avLst/>
          </a:prstGeom>
        </p:spPr>
      </p:pic>
    </p:spTree>
    <p:extLst>
      <p:ext uri="{BB962C8B-B14F-4D97-AF65-F5344CB8AC3E}">
        <p14:creationId xmlns:p14="http://schemas.microsoft.com/office/powerpoint/2010/main" val="3512710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199" y="184149"/>
            <a:ext cx="10515600" cy="1325563"/>
          </a:xfrm>
        </p:spPr>
        <p:txBody>
          <a:bodyPr/>
          <a:lstStyle/>
          <a:p>
            <a:pPr algn="ctr"/>
            <a:r>
              <a:rPr lang="en-US" b="1" dirty="0">
                <a:solidFill>
                  <a:schemeClr val="accent6">
                    <a:lumMod val="50000"/>
                  </a:schemeClr>
                </a:solidFill>
                <a:latin typeface="+mn-lt"/>
              </a:rPr>
              <a:t>Elevation</a:t>
            </a:r>
          </a:p>
        </p:txBody>
      </p:sp>
      <p:grpSp>
        <p:nvGrpSpPr>
          <p:cNvPr id="3" name="Group 2">
            <a:extLst>
              <a:ext uri="{FF2B5EF4-FFF2-40B4-BE49-F238E27FC236}">
                <a16:creationId xmlns:a16="http://schemas.microsoft.com/office/drawing/2014/main" id="{068E77CF-D5A3-4235-9916-815B060AAEE9}"/>
              </a:ext>
            </a:extLst>
          </p:cNvPr>
          <p:cNvGrpSpPr/>
          <p:nvPr/>
        </p:nvGrpSpPr>
        <p:grpSpPr>
          <a:xfrm>
            <a:off x="3176587" y="1509712"/>
            <a:ext cx="5838825" cy="4238685"/>
            <a:chOff x="3176587" y="1509712"/>
            <a:chExt cx="5838825" cy="4238685"/>
          </a:xfrm>
        </p:grpSpPr>
        <p:sp>
          <p:nvSpPr>
            <p:cNvPr id="6" name="TextBox 5">
              <a:extLst>
                <a:ext uri="{FF2B5EF4-FFF2-40B4-BE49-F238E27FC236}">
                  <a16:creationId xmlns:a16="http://schemas.microsoft.com/office/drawing/2014/main" id="{5457A871-BE68-41AF-948F-FE1F45E0216F}"/>
                </a:ext>
              </a:extLst>
            </p:cNvPr>
            <p:cNvSpPr txBox="1"/>
            <p:nvPr/>
          </p:nvSpPr>
          <p:spPr>
            <a:xfrm>
              <a:off x="4596970" y="5348287"/>
              <a:ext cx="3472209" cy="400110"/>
            </a:xfrm>
            <a:prstGeom prst="rect">
              <a:avLst/>
            </a:prstGeom>
            <a:noFill/>
          </p:spPr>
          <p:txBody>
            <a:bodyPr wrap="square">
              <a:spAutoFit/>
            </a:bodyPr>
            <a:lstStyle/>
            <a:p>
              <a:r>
                <a:rPr lang="en-US" sz="2000" b="1" dirty="0">
                  <a:solidFill>
                    <a:schemeClr val="accent6">
                      <a:lumMod val="50000"/>
                    </a:schemeClr>
                  </a:solidFill>
                  <a:latin typeface="+mj-lt"/>
                </a:rPr>
                <a:t>Adjusted R-squared:  0.291*** </a:t>
              </a:r>
            </a:p>
          </p:txBody>
        </p:sp>
        <p:pic>
          <p:nvPicPr>
            <p:cNvPr id="4" name="Picture 3" descr="A close up of a map&#10;&#10;Description automatically generated">
              <a:extLst>
                <a:ext uri="{FF2B5EF4-FFF2-40B4-BE49-F238E27FC236}">
                  <a16:creationId xmlns:a16="http://schemas.microsoft.com/office/drawing/2014/main" id="{6FDCF128-EA09-4B5C-9D34-0712413A7A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6587" y="1509712"/>
              <a:ext cx="5838825" cy="3838575"/>
            </a:xfrm>
            <a:prstGeom prst="rect">
              <a:avLst/>
            </a:prstGeom>
          </p:spPr>
        </p:pic>
      </p:grpSp>
    </p:spTree>
    <p:extLst>
      <p:ext uri="{BB962C8B-B14F-4D97-AF65-F5344CB8AC3E}">
        <p14:creationId xmlns:p14="http://schemas.microsoft.com/office/powerpoint/2010/main" val="31130232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200" y="263527"/>
            <a:ext cx="10515600" cy="1325563"/>
          </a:xfrm>
        </p:spPr>
        <p:txBody>
          <a:bodyPr/>
          <a:lstStyle/>
          <a:p>
            <a:pPr algn="ctr"/>
            <a:r>
              <a:rPr lang="en-US" b="1" dirty="0">
                <a:solidFill>
                  <a:schemeClr val="accent6">
                    <a:lumMod val="50000"/>
                  </a:schemeClr>
                </a:solidFill>
                <a:latin typeface="+mn-lt"/>
              </a:rPr>
              <a:t>Soil variables</a:t>
            </a:r>
          </a:p>
        </p:txBody>
      </p:sp>
      <p:grpSp>
        <p:nvGrpSpPr>
          <p:cNvPr id="5" name="Group 4">
            <a:extLst>
              <a:ext uri="{FF2B5EF4-FFF2-40B4-BE49-F238E27FC236}">
                <a16:creationId xmlns:a16="http://schemas.microsoft.com/office/drawing/2014/main" id="{C537595E-EDF9-4D62-84B5-BFD2C0440A49}"/>
              </a:ext>
            </a:extLst>
          </p:cNvPr>
          <p:cNvGrpSpPr/>
          <p:nvPr/>
        </p:nvGrpSpPr>
        <p:grpSpPr>
          <a:xfrm>
            <a:off x="159279" y="1455222"/>
            <a:ext cx="11873443" cy="4662507"/>
            <a:chOff x="159279" y="1455222"/>
            <a:chExt cx="11873443" cy="4662507"/>
          </a:xfrm>
        </p:grpSpPr>
        <p:sp>
          <p:nvSpPr>
            <p:cNvPr id="9" name="TextBox 8">
              <a:extLst>
                <a:ext uri="{FF2B5EF4-FFF2-40B4-BE49-F238E27FC236}">
                  <a16:creationId xmlns:a16="http://schemas.microsoft.com/office/drawing/2014/main" id="{3F875B96-D65C-4083-8D49-D0C266B620D5}"/>
                </a:ext>
              </a:extLst>
            </p:cNvPr>
            <p:cNvSpPr txBox="1"/>
            <p:nvPr/>
          </p:nvSpPr>
          <p:spPr>
            <a:xfrm>
              <a:off x="691977" y="5717619"/>
              <a:ext cx="5306127" cy="400110"/>
            </a:xfrm>
            <a:prstGeom prst="rect">
              <a:avLst/>
            </a:prstGeom>
            <a:noFill/>
          </p:spPr>
          <p:txBody>
            <a:bodyPr wrap="square">
              <a:spAutoFit/>
            </a:bodyPr>
            <a:lstStyle/>
            <a:p>
              <a:r>
                <a:rPr lang="en-US" sz="2000" b="1" dirty="0">
                  <a:solidFill>
                    <a:schemeClr val="accent6">
                      <a:lumMod val="50000"/>
                    </a:schemeClr>
                  </a:solidFill>
                  <a:latin typeface="+mj-lt"/>
                </a:rPr>
                <a:t>Adjusted R-squared: 0.3317 ***		</a:t>
              </a:r>
            </a:p>
          </p:txBody>
        </p:sp>
        <p:sp>
          <p:nvSpPr>
            <p:cNvPr id="10" name="TextBox 9">
              <a:extLst>
                <a:ext uri="{FF2B5EF4-FFF2-40B4-BE49-F238E27FC236}">
                  <a16:creationId xmlns:a16="http://schemas.microsoft.com/office/drawing/2014/main" id="{D74CB850-7F37-4272-8C09-D703ABD3C164}"/>
                </a:ext>
              </a:extLst>
            </p:cNvPr>
            <p:cNvSpPr txBox="1"/>
            <p:nvPr/>
          </p:nvSpPr>
          <p:spPr>
            <a:xfrm>
              <a:off x="691977" y="1455223"/>
              <a:ext cx="2794000" cy="461665"/>
            </a:xfrm>
            <a:prstGeom prst="rect">
              <a:avLst/>
            </a:prstGeom>
            <a:noFill/>
          </p:spPr>
          <p:txBody>
            <a:bodyPr wrap="square" rtlCol="0">
              <a:spAutoFit/>
            </a:bodyPr>
            <a:lstStyle/>
            <a:p>
              <a:r>
                <a:rPr lang="en-US" sz="2400" b="1" dirty="0">
                  <a:solidFill>
                    <a:schemeClr val="accent6">
                      <a:lumMod val="50000"/>
                    </a:schemeClr>
                  </a:solidFill>
                  <a:latin typeface="+mj-lt"/>
                </a:rPr>
                <a:t>COARSE FRAGMENT</a:t>
              </a:r>
            </a:p>
          </p:txBody>
        </p:sp>
        <p:sp>
          <p:nvSpPr>
            <p:cNvPr id="11" name="TextBox 10">
              <a:extLst>
                <a:ext uri="{FF2B5EF4-FFF2-40B4-BE49-F238E27FC236}">
                  <a16:creationId xmlns:a16="http://schemas.microsoft.com/office/drawing/2014/main" id="{40B2B2F1-8CC2-45AD-A52E-6B8644919073}"/>
                </a:ext>
              </a:extLst>
            </p:cNvPr>
            <p:cNvSpPr txBox="1"/>
            <p:nvPr/>
          </p:nvSpPr>
          <p:spPr>
            <a:xfrm>
              <a:off x="6722093" y="1455222"/>
              <a:ext cx="2139948" cy="461665"/>
            </a:xfrm>
            <a:prstGeom prst="rect">
              <a:avLst/>
            </a:prstGeom>
            <a:noFill/>
          </p:spPr>
          <p:txBody>
            <a:bodyPr wrap="square" rtlCol="0">
              <a:spAutoFit/>
            </a:bodyPr>
            <a:lstStyle/>
            <a:p>
              <a:r>
                <a:rPr lang="en-US" sz="2400" b="1" dirty="0">
                  <a:solidFill>
                    <a:schemeClr val="accent6">
                      <a:lumMod val="50000"/>
                    </a:schemeClr>
                  </a:solidFill>
                  <a:latin typeface="+mj-lt"/>
                </a:rPr>
                <a:t>SAND PERCENT</a:t>
              </a:r>
            </a:p>
          </p:txBody>
        </p:sp>
        <p:pic>
          <p:nvPicPr>
            <p:cNvPr id="4" name="Picture 3">
              <a:extLst>
                <a:ext uri="{FF2B5EF4-FFF2-40B4-BE49-F238E27FC236}">
                  <a16:creationId xmlns:a16="http://schemas.microsoft.com/office/drawing/2014/main" id="{8C0736DB-D019-471A-A87D-5346E5382C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3897" y="1879044"/>
              <a:ext cx="5838825" cy="3838575"/>
            </a:xfrm>
            <a:prstGeom prst="rect">
              <a:avLst/>
            </a:prstGeom>
          </p:spPr>
        </p:pic>
        <p:pic>
          <p:nvPicPr>
            <p:cNvPr id="7" name="Picture 6" descr="A close up of text on a white background&#10;&#10;Description automatically generated">
              <a:extLst>
                <a:ext uri="{FF2B5EF4-FFF2-40B4-BE49-F238E27FC236}">
                  <a16:creationId xmlns:a16="http://schemas.microsoft.com/office/drawing/2014/main" id="{0749E5EE-FD50-4264-B788-059DBBD491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279" y="1879044"/>
              <a:ext cx="5838825" cy="3838575"/>
            </a:xfrm>
            <a:prstGeom prst="rect">
              <a:avLst/>
            </a:prstGeom>
          </p:spPr>
        </p:pic>
        <p:sp>
          <p:nvSpPr>
            <p:cNvPr id="12" name="TextBox 11">
              <a:extLst>
                <a:ext uri="{FF2B5EF4-FFF2-40B4-BE49-F238E27FC236}">
                  <a16:creationId xmlns:a16="http://schemas.microsoft.com/office/drawing/2014/main" id="{E66942BA-0669-4D7C-9C62-8BA16D219FF2}"/>
                </a:ext>
              </a:extLst>
            </p:cNvPr>
            <p:cNvSpPr txBox="1"/>
            <p:nvPr/>
          </p:nvSpPr>
          <p:spPr>
            <a:xfrm>
              <a:off x="6722093" y="5717619"/>
              <a:ext cx="5306127" cy="400110"/>
            </a:xfrm>
            <a:prstGeom prst="rect">
              <a:avLst/>
            </a:prstGeom>
            <a:noFill/>
          </p:spPr>
          <p:txBody>
            <a:bodyPr wrap="square">
              <a:spAutoFit/>
            </a:bodyPr>
            <a:lstStyle/>
            <a:p>
              <a:r>
                <a:rPr lang="en-US" sz="2000" b="1" dirty="0">
                  <a:solidFill>
                    <a:schemeClr val="accent6">
                      <a:lumMod val="50000"/>
                    </a:schemeClr>
                  </a:solidFill>
                  <a:latin typeface="+mj-lt"/>
                </a:rPr>
                <a:t>Adjusted R-squared: 0.01161*** </a:t>
              </a:r>
              <a:endParaRPr lang="en-US" sz="2000" dirty="0"/>
            </a:p>
          </p:txBody>
        </p:sp>
      </p:grpSp>
    </p:spTree>
    <p:extLst>
      <p:ext uri="{BB962C8B-B14F-4D97-AF65-F5344CB8AC3E}">
        <p14:creationId xmlns:p14="http://schemas.microsoft.com/office/powerpoint/2010/main" val="1783581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social media post&#10;&#10;Description automatically generated">
            <a:extLst>
              <a:ext uri="{FF2B5EF4-FFF2-40B4-BE49-F238E27FC236}">
                <a16:creationId xmlns:a16="http://schemas.microsoft.com/office/drawing/2014/main" id="{C7118366-54DF-48A4-99CE-4E0C5DDDFD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212" y="864189"/>
            <a:ext cx="10641576" cy="5129622"/>
          </a:xfrm>
          <a:prstGeom prst="rect">
            <a:avLst/>
          </a:prstGeom>
        </p:spPr>
      </p:pic>
    </p:spTree>
    <p:extLst>
      <p:ext uri="{BB962C8B-B14F-4D97-AF65-F5344CB8AC3E}">
        <p14:creationId xmlns:p14="http://schemas.microsoft.com/office/powerpoint/2010/main" val="803066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DD80F6-7DE6-40C3-82CE-A1B78DABE664}"/>
              </a:ext>
            </a:extLst>
          </p:cNvPr>
          <p:cNvPicPr>
            <a:picLocks noChangeAspect="1"/>
          </p:cNvPicPr>
          <p:nvPr/>
        </p:nvPicPr>
        <p:blipFill rotWithShape="1">
          <a:blip r:embed="rId2"/>
          <a:srcRect t="10139" r="1406" b="13195"/>
          <a:stretch/>
        </p:blipFill>
        <p:spPr>
          <a:xfrm>
            <a:off x="85725" y="800099"/>
            <a:ext cx="12020550" cy="5257801"/>
          </a:xfrm>
          <a:prstGeom prst="rect">
            <a:avLst/>
          </a:prstGeom>
        </p:spPr>
      </p:pic>
    </p:spTree>
    <p:extLst>
      <p:ext uri="{BB962C8B-B14F-4D97-AF65-F5344CB8AC3E}">
        <p14:creationId xmlns:p14="http://schemas.microsoft.com/office/powerpoint/2010/main" val="2265837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5F0B1EE5-CF05-4AF0-B282-90C94AEA6D36}"/>
              </a:ext>
            </a:extLst>
          </p:cNvPr>
          <p:cNvPicPr>
            <a:picLocks noChangeAspect="1"/>
          </p:cNvPicPr>
          <p:nvPr/>
        </p:nvPicPr>
        <p:blipFill rotWithShape="1">
          <a:blip r:embed="rId2">
            <a:extLst>
              <a:ext uri="{28A0092B-C50C-407E-A947-70E740481C1C}">
                <a14:useLocalDpi xmlns:a14="http://schemas.microsoft.com/office/drawing/2010/main" val="0"/>
              </a:ext>
            </a:extLst>
          </a:blip>
          <a:srcRect t="10138" r="15703" b="59584"/>
          <a:stretch/>
        </p:blipFill>
        <p:spPr>
          <a:xfrm>
            <a:off x="1038225" y="2390774"/>
            <a:ext cx="10277475" cy="2076451"/>
          </a:xfrm>
          <a:prstGeom prst="rect">
            <a:avLst/>
          </a:prstGeom>
          <a:ln w="57150">
            <a:solidFill>
              <a:srgbClr val="024578"/>
            </a:solidFill>
          </a:ln>
        </p:spPr>
      </p:pic>
    </p:spTree>
    <p:extLst>
      <p:ext uri="{BB962C8B-B14F-4D97-AF65-F5344CB8AC3E}">
        <p14:creationId xmlns:p14="http://schemas.microsoft.com/office/powerpoint/2010/main" val="4021984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7C2C35D4-BC86-443B-AF64-6E34E0C5F1C0}"/>
              </a:ext>
            </a:extLst>
          </p:cNvPr>
          <p:cNvPicPr>
            <a:picLocks noChangeAspect="1"/>
          </p:cNvPicPr>
          <p:nvPr/>
        </p:nvPicPr>
        <p:blipFill rotWithShape="1">
          <a:blip r:embed="rId2">
            <a:extLst>
              <a:ext uri="{28A0092B-C50C-407E-A947-70E740481C1C}">
                <a14:useLocalDpi xmlns:a14="http://schemas.microsoft.com/office/drawing/2010/main" val="0"/>
              </a:ext>
            </a:extLst>
          </a:blip>
          <a:srcRect l="18554" t="40000" r="17148" b="24167"/>
          <a:stretch/>
        </p:blipFill>
        <p:spPr>
          <a:xfrm>
            <a:off x="138589" y="1187982"/>
            <a:ext cx="7839076" cy="2457450"/>
          </a:xfrm>
          <a:prstGeom prst="rect">
            <a:avLst/>
          </a:prstGeom>
          <a:ln w="25400">
            <a:solidFill>
              <a:srgbClr val="024578"/>
            </a:solidFill>
          </a:ln>
        </p:spPr>
      </p:pic>
      <p:pic>
        <p:nvPicPr>
          <p:cNvPr id="10" name="Picture 9" descr="A close up of a cage&#10;&#10;Description automatically generated">
            <a:extLst>
              <a:ext uri="{FF2B5EF4-FFF2-40B4-BE49-F238E27FC236}">
                <a16:creationId xmlns:a16="http://schemas.microsoft.com/office/drawing/2014/main" id="{A89C8138-A343-4B57-A8B1-EA654A10EF89}"/>
              </a:ext>
            </a:extLst>
          </p:cNvPr>
          <p:cNvPicPr>
            <a:picLocks noChangeAspect="1"/>
          </p:cNvPicPr>
          <p:nvPr/>
        </p:nvPicPr>
        <p:blipFill rotWithShape="1">
          <a:blip r:embed="rId3">
            <a:extLst>
              <a:ext uri="{28A0092B-C50C-407E-A947-70E740481C1C}">
                <a14:useLocalDpi xmlns:a14="http://schemas.microsoft.com/office/drawing/2010/main" val="0"/>
              </a:ext>
            </a:extLst>
          </a:blip>
          <a:srcRect l="32434" r="26175" b="4100"/>
          <a:stretch/>
        </p:blipFill>
        <p:spPr>
          <a:xfrm>
            <a:off x="8133874" y="1083207"/>
            <a:ext cx="3852995" cy="5516633"/>
          </a:xfrm>
          <a:prstGeom prst="rect">
            <a:avLst/>
          </a:prstGeom>
        </p:spPr>
      </p:pic>
      <p:sp>
        <p:nvSpPr>
          <p:cNvPr id="15" name="TextBox 14">
            <a:extLst>
              <a:ext uri="{FF2B5EF4-FFF2-40B4-BE49-F238E27FC236}">
                <a16:creationId xmlns:a16="http://schemas.microsoft.com/office/drawing/2014/main" id="{1EBED005-6BE5-4865-8F2A-DDCD03416A1C}"/>
              </a:ext>
            </a:extLst>
          </p:cNvPr>
          <p:cNvSpPr txBox="1"/>
          <p:nvPr/>
        </p:nvSpPr>
        <p:spPr>
          <a:xfrm>
            <a:off x="2791894" y="3997009"/>
            <a:ext cx="3852995" cy="1200329"/>
          </a:xfrm>
          <a:prstGeom prst="rect">
            <a:avLst/>
          </a:prstGeom>
          <a:noFill/>
        </p:spPr>
        <p:txBody>
          <a:bodyPr wrap="square" rtlCol="0">
            <a:spAutoFit/>
          </a:bodyPr>
          <a:lstStyle/>
          <a:p>
            <a:pPr algn="ctr"/>
            <a:r>
              <a:rPr lang="en-US" sz="2400" dirty="0">
                <a:latin typeface="+mj-lt"/>
              </a:rPr>
              <a:t>South America’s bounding box organized into an equal sized cell grid</a:t>
            </a:r>
          </a:p>
        </p:txBody>
      </p:sp>
      <p:sp>
        <p:nvSpPr>
          <p:cNvPr id="23" name="Right Arrow 9">
            <a:extLst>
              <a:ext uri="{FF2B5EF4-FFF2-40B4-BE49-F238E27FC236}">
                <a16:creationId xmlns:a16="http://schemas.microsoft.com/office/drawing/2014/main" id="{B8DCF1FA-A995-49EE-A0EC-A1472555D604}"/>
              </a:ext>
            </a:extLst>
          </p:cNvPr>
          <p:cNvSpPr/>
          <p:nvPr/>
        </p:nvSpPr>
        <p:spPr>
          <a:xfrm>
            <a:off x="6828597" y="4147838"/>
            <a:ext cx="937862" cy="735208"/>
          </a:xfrm>
          <a:prstGeom prst="rightArrow">
            <a:avLst/>
          </a:prstGeom>
          <a:solidFill>
            <a:srgbClr val="02457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2622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12E6FF7E-F4D6-44DD-AA61-C0C1C8DC7639}"/>
              </a:ext>
            </a:extLst>
          </p:cNvPr>
          <p:cNvPicPr>
            <a:picLocks noChangeAspect="1"/>
          </p:cNvPicPr>
          <p:nvPr/>
        </p:nvPicPr>
        <p:blipFill rotWithShape="1">
          <a:blip r:embed="rId2">
            <a:extLst>
              <a:ext uri="{28A0092B-C50C-407E-A947-70E740481C1C}">
                <a14:useLocalDpi xmlns:a14="http://schemas.microsoft.com/office/drawing/2010/main" val="0"/>
              </a:ext>
            </a:extLst>
          </a:blip>
          <a:srcRect l="18359" t="10278" r="17109" b="48889"/>
          <a:stretch/>
        </p:blipFill>
        <p:spPr>
          <a:xfrm>
            <a:off x="622934" y="589915"/>
            <a:ext cx="7867651" cy="2800350"/>
          </a:xfrm>
          <a:prstGeom prst="rect">
            <a:avLst/>
          </a:prstGeom>
          <a:ln w="25400">
            <a:solidFill>
              <a:srgbClr val="024578"/>
            </a:solidFill>
          </a:ln>
        </p:spPr>
      </p:pic>
      <p:sp>
        <p:nvSpPr>
          <p:cNvPr id="6" name="TextBox 5">
            <a:extLst>
              <a:ext uri="{FF2B5EF4-FFF2-40B4-BE49-F238E27FC236}">
                <a16:creationId xmlns:a16="http://schemas.microsoft.com/office/drawing/2014/main" id="{BDC75922-795A-4432-A6D0-0925F11EE3AB}"/>
              </a:ext>
            </a:extLst>
          </p:cNvPr>
          <p:cNvSpPr txBox="1"/>
          <p:nvPr/>
        </p:nvSpPr>
        <p:spPr>
          <a:xfrm>
            <a:off x="8686800" y="374433"/>
            <a:ext cx="3393440" cy="2677656"/>
          </a:xfrm>
          <a:prstGeom prst="rect">
            <a:avLst/>
          </a:prstGeom>
          <a:noFill/>
        </p:spPr>
        <p:txBody>
          <a:bodyPr wrap="square">
            <a:spAutoFit/>
          </a:bodyPr>
          <a:lstStyle/>
          <a:p>
            <a:pPr marL="457200" indent="-457200">
              <a:buFont typeface="Arial" panose="020B0604020202020204" pitchFamily="34" charset="0"/>
              <a:buChar char="•"/>
            </a:pPr>
            <a:r>
              <a:rPr lang="en-US" sz="2400" dirty="0">
                <a:latin typeface="+mj-lt"/>
                <a:ea typeface="Arial" panose="020B0604020202020204" pitchFamily="34" charset="0"/>
              </a:rPr>
              <a:t>i</a:t>
            </a:r>
            <a:r>
              <a:rPr lang="en-US" sz="2400" dirty="0">
                <a:effectLst/>
                <a:latin typeface="+mj-lt"/>
                <a:ea typeface="Arial" panose="020B0604020202020204" pitchFamily="34" charset="0"/>
              </a:rPr>
              <a:t>nvalid, </a:t>
            </a:r>
          </a:p>
          <a:p>
            <a:pPr marL="457200" indent="-457200">
              <a:buFont typeface="Arial" panose="020B0604020202020204" pitchFamily="34" charset="0"/>
              <a:buChar char="•"/>
            </a:pPr>
            <a:r>
              <a:rPr lang="en-US" sz="2400" dirty="0">
                <a:effectLst/>
                <a:latin typeface="+mj-lt"/>
                <a:ea typeface="Arial" panose="020B0604020202020204" pitchFamily="34" charset="0"/>
              </a:rPr>
              <a:t>mismatched, and </a:t>
            </a:r>
          </a:p>
          <a:p>
            <a:pPr marL="457200" indent="-457200">
              <a:buFont typeface="Arial" panose="020B0604020202020204" pitchFamily="34" charset="0"/>
              <a:buChar char="•"/>
            </a:pPr>
            <a:r>
              <a:rPr lang="en-US" sz="2400" dirty="0">
                <a:effectLst/>
                <a:latin typeface="+mj-lt"/>
                <a:ea typeface="Arial" panose="020B0604020202020204" pitchFamily="34" charset="0"/>
              </a:rPr>
              <a:t>suspect taxonomy, </a:t>
            </a:r>
          </a:p>
          <a:p>
            <a:pPr marL="457200" indent="-457200">
              <a:buFont typeface="Arial" panose="020B0604020202020204" pitchFamily="34" charset="0"/>
              <a:buChar char="•"/>
            </a:pPr>
            <a:r>
              <a:rPr lang="en-US" sz="2400" dirty="0">
                <a:effectLst/>
                <a:latin typeface="+mj-lt"/>
                <a:ea typeface="Arial" panose="020B0604020202020204" pitchFamily="34" charset="0"/>
              </a:rPr>
              <a:t>datum missing and errors, </a:t>
            </a:r>
          </a:p>
          <a:p>
            <a:pPr marL="457200" indent="-457200">
              <a:buFont typeface="Arial" panose="020B0604020202020204" pitchFamily="34" charset="0"/>
              <a:buChar char="•"/>
            </a:pPr>
            <a:r>
              <a:rPr lang="en-US" sz="2400" dirty="0">
                <a:effectLst/>
                <a:latin typeface="+mj-lt"/>
                <a:ea typeface="Arial" panose="020B0604020202020204" pitchFamily="34" charset="0"/>
              </a:rPr>
              <a:t>geocode errors, </a:t>
            </a:r>
          </a:p>
          <a:p>
            <a:pPr marL="457200" indent="-457200">
              <a:buFont typeface="Arial" panose="020B0604020202020204" pitchFamily="34" charset="0"/>
              <a:buChar char="•"/>
            </a:pPr>
            <a:r>
              <a:rPr lang="en-US" sz="2400" dirty="0">
                <a:effectLst/>
                <a:latin typeface="+mj-lt"/>
                <a:ea typeface="Arial" panose="020B0604020202020204" pitchFamily="34" charset="0"/>
              </a:rPr>
              <a:t>points at the origin</a:t>
            </a:r>
            <a:endParaRPr lang="en-US" sz="2400" dirty="0">
              <a:latin typeface="+mj-lt"/>
            </a:endParaRPr>
          </a:p>
        </p:txBody>
      </p:sp>
      <p:pic>
        <p:nvPicPr>
          <p:cNvPr id="7" name="Picture 6" descr="A screenshot of a cell phone&#10;&#10;Description automatically generated">
            <a:extLst>
              <a:ext uri="{FF2B5EF4-FFF2-40B4-BE49-F238E27FC236}">
                <a16:creationId xmlns:a16="http://schemas.microsoft.com/office/drawing/2014/main" id="{45E73940-66E7-4612-AAA9-30A6C7B206A8}"/>
              </a:ext>
            </a:extLst>
          </p:cNvPr>
          <p:cNvPicPr>
            <a:picLocks noChangeAspect="1"/>
          </p:cNvPicPr>
          <p:nvPr/>
        </p:nvPicPr>
        <p:blipFill rotWithShape="1">
          <a:blip r:embed="rId3">
            <a:extLst>
              <a:ext uri="{28A0092B-C50C-407E-A947-70E740481C1C}">
                <a14:useLocalDpi xmlns:a14="http://schemas.microsoft.com/office/drawing/2010/main" val="0"/>
              </a:ext>
            </a:extLst>
          </a:blip>
          <a:srcRect l="18281" t="34444" r="16641" b="24583"/>
          <a:stretch/>
        </p:blipFill>
        <p:spPr>
          <a:xfrm>
            <a:off x="622934" y="3683000"/>
            <a:ext cx="7934325" cy="2809875"/>
          </a:xfrm>
          <a:prstGeom prst="rect">
            <a:avLst/>
          </a:prstGeom>
          <a:ln w="25400">
            <a:solidFill>
              <a:srgbClr val="024578"/>
            </a:solidFill>
          </a:ln>
        </p:spPr>
      </p:pic>
      <p:sp>
        <p:nvSpPr>
          <p:cNvPr id="9" name="TextBox 8">
            <a:extLst>
              <a:ext uri="{FF2B5EF4-FFF2-40B4-BE49-F238E27FC236}">
                <a16:creationId xmlns:a16="http://schemas.microsoft.com/office/drawing/2014/main" id="{9EC2D5B9-3E58-43EE-AD6B-C47049BD9B67}"/>
              </a:ext>
            </a:extLst>
          </p:cNvPr>
          <p:cNvSpPr txBox="1"/>
          <p:nvPr/>
        </p:nvSpPr>
        <p:spPr>
          <a:xfrm>
            <a:off x="8686800" y="3596709"/>
            <a:ext cx="3393440" cy="3046988"/>
          </a:xfrm>
          <a:prstGeom prst="rect">
            <a:avLst/>
          </a:prstGeom>
          <a:noFill/>
        </p:spPr>
        <p:txBody>
          <a:bodyPr wrap="square">
            <a:spAutoFit/>
          </a:bodyPr>
          <a:lstStyle/>
          <a:p>
            <a:pPr marL="342900" indent="-342900">
              <a:buFont typeface="Arial" panose="020B0604020202020204" pitchFamily="34" charset="0"/>
              <a:buChar char="•"/>
            </a:pPr>
            <a:r>
              <a:rPr lang="en-US" sz="2400" dirty="0">
                <a:effectLst/>
                <a:latin typeface="+mj-lt"/>
                <a:ea typeface="Arial" panose="020B0604020202020204" pitchFamily="34" charset="0"/>
              </a:rPr>
              <a:t>duplicates distributed to multiple collections</a:t>
            </a:r>
            <a:r>
              <a:rPr lang="en-US" sz="2400" dirty="0">
                <a:latin typeface="+mj-lt"/>
                <a:ea typeface="Arial" panose="020B0604020202020204" pitchFamily="34" charset="0"/>
              </a:rPr>
              <a:t> </a:t>
            </a:r>
            <a:r>
              <a:rPr lang="en-US" sz="2400" dirty="0">
                <a:latin typeface="+mj-lt"/>
                <a:ea typeface="Arial" panose="020B0604020202020204" pitchFamily="34" charset="0"/>
                <a:sym typeface="Wingdings" panose="05000000000000000000" pitchFamily="2" charset="2"/>
              </a:rPr>
              <a:t> </a:t>
            </a:r>
            <a:r>
              <a:rPr lang="en-US" sz="2400" dirty="0">
                <a:effectLst/>
                <a:latin typeface="+mj-lt"/>
                <a:ea typeface="Arial" panose="020B0604020202020204" pitchFamily="34" charset="0"/>
              </a:rPr>
              <a:t>same record </a:t>
            </a:r>
            <a:r>
              <a:rPr lang="en-US" sz="2400" dirty="0">
                <a:latin typeface="+mj-lt"/>
                <a:ea typeface="Arial" panose="020B0604020202020204" pitchFamily="34" charset="0"/>
              </a:rPr>
              <a:t>accounted</a:t>
            </a:r>
            <a:r>
              <a:rPr lang="en-US" sz="2400" dirty="0">
                <a:effectLst/>
                <a:latin typeface="+mj-lt"/>
                <a:ea typeface="Arial" panose="020B0604020202020204" pitchFamily="34" charset="0"/>
              </a:rPr>
              <a:t> twice in data aggregators. </a:t>
            </a:r>
          </a:p>
          <a:p>
            <a:pPr marL="342900" indent="-342900">
              <a:buFont typeface="Arial" panose="020B0604020202020204" pitchFamily="34" charset="0"/>
              <a:buChar char="•"/>
            </a:pPr>
            <a:r>
              <a:rPr lang="en-US" sz="2400" dirty="0">
                <a:effectLst/>
                <a:latin typeface="+mj-lt"/>
                <a:ea typeface="Arial" panose="020B0604020202020204" pitchFamily="34" charset="0"/>
              </a:rPr>
              <a:t>overlap between occurrence sources, </a:t>
            </a:r>
            <a:r>
              <a:rPr lang="en-US" sz="2400" dirty="0" err="1">
                <a:effectLst/>
                <a:latin typeface="+mj-lt"/>
                <a:ea typeface="Arial" panose="020B0604020202020204" pitchFamily="34" charset="0"/>
              </a:rPr>
              <a:t>iDigBio</a:t>
            </a:r>
            <a:r>
              <a:rPr lang="en-US" sz="2400" dirty="0">
                <a:effectLst/>
                <a:latin typeface="+mj-lt"/>
                <a:ea typeface="Arial" panose="020B0604020202020204" pitchFamily="34" charset="0"/>
              </a:rPr>
              <a:t> and GBIF</a:t>
            </a:r>
            <a:endParaRPr lang="en-US" sz="2400" dirty="0">
              <a:latin typeface="+mj-lt"/>
            </a:endParaRPr>
          </a:p>
        </p:txBody>
      </p:sp>
    </p:spTree>
    <p:extLst>
      <p:ext uri="{BB962C8B-B14F-4D97-AF65-F5344CB8AC3E}">
        <p14:creationId xmlns:p14="http://schemas.microsoft.com/office/powerpoint/2010/main" val="513812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8E2124-1D0A-4135-9464-E27768BDE1E3}"/>
              </a:ext>
            </a:extLst>
          </p:cNvPr>
          <p:cNvSpPr txBox="1"/>
          <p:nvPr/>
        </p:nvSpPr>
        <p:spPr>
          <a:xfrm>
            <a:off x="747798" y="414522"/>
            <a:ext cx="5011877" cy="1200329"/>
          </a:xfrm>
          <a:prstGeom prst="rect">
            <a:avLst/>
          </a:prstGeom>
          <a:noFill/>
        </p:spPr>
        <p:txBody>
          <a:bodyPr wrap="square" rtlCol="0">
            <a:spAutoFit/>
          </a:bodyPr>
          <a:lstStyle/>
          <a:p>
            <a:pPr algn="ctr"/>
            <a:r>
              <a:rPr lang="en-US" sz="2400" dirty="0">
                <a:latin typeface="+mj-lt"/>
              </a:rPr>
              <a:t>With filtered occurrence points you can now build a species distribution model for each species in your community!</a:t>
            </a:r>
          </a:p>
        </p:txBody>
      </p:sp>
      <p:pic>
        <p:nvPicPr>
          <p:cNvPr id="20" name="Picture 19" descr="A close up of a map&#10;&#10;Description automatically generated">
            <a:extLst>
              <a:ext uri="{FF2B5EF4-FFF2-40B4-BE49-F238E27FC236}">
                <a16:creationId xmlns:a16="http://schemas.microsoft.com/office/drawing/2014/main" id="{0B1ECC8B-532E-4945-A9AA-CBBF635E2E48}"/>
              </a:ext>
            </a:extLst>
          </p:cNvPr>
          <p:cNvPicPr>
            <a:picLocks noChangeAspect="1"/>
          </p:cNvPicPr>
          <p:nvPr/>
        </p:nvPicPr>
        <p:blipFill>
          <a:blip r:embed="rId2"/>
          <a:stretch>
            <a:fillRect/>
          </a:stretch>
        </p:blipFill>
        <p:spPr>
          <a:xfrm>
            <a:off x="7212118" y="2079707"/>
            <a:ext cx="1598968" cy="1570415"/>
          </a:xfrm>
          <a:prstGeom prst="rect">
            <a:avLst/>
          </a:prstGeom>
        </p:spPr>
      </p:pic>
      <p:pic>
        <p:nvPicPr>
          <p:cNvPr id="28" name="Picture 27" descr="A close up of a cage&#10;&#10;Description automatically generated">
            <a:extLst>
              <a:ext uri="{FF2B5EF4-FFF2-40B4-BE49-F238E27FC236}">
                <a16:creationId xmlns:a16="http://schemas.microsoft.com/office/drawing/2014/main" id="{91D8F874-3719-4EA4-BCDE-2812C658C647}"/>
              </a:ext>
            </a:extLst>
          </p:cNvPr>
          <p:cNvPicPr>
            <a:picLocks noChangeAspect="1"/>
          </p:cNvPicPr>
          <p:nvPr/>
        </p:nvPicPr>
        <p:blipFill rotWithShape="1">
          <a:blip r:embed="rId3">
            <a:extLst>
              <a:ext uri="{28A0092B-C50C-407E-A947-70E740481C1C}">
                <a14:useLocalDpi xmlns:a14="http://schemas.microsoft.com/office/drawing/2010/main" val="0"/>
              </a:ext>
            </a:extLst>
          </a:blip>
          <a:srcRect l="32434" r="26175" b="4100"/>
          <a:stretch/>
        </p:blipFill>
        <p:spPr>
          <a:xfrm>
            <a:off x="858468" y="1779888"/>
            <a:ext cx="3257202" cy="4663590"/>
          </a:xfrm>
          <a:prstGeom prst="rect">
            <a:avLst/>
          </a:prstGeom>
        </p:spPr>
      </p:pic>
      <p:cxnSp>
        <p:nvCxnSpPr>
          <p:cNvPr id="29" name="Straight Connector 28">
            <a:extLst>
              <a:ext uri="{FF2B5EF4-FFF2-40B4-BE49-F238E27FC236}">
                <a16:creationId xmlns:a16="http://schemas.microsoft.com/office/drawing/2014/main" id="{00128FAC-671B-4553-A874-76F337864A99}"/>
              </a:ext>
            </a:extLst>
          </p:cNvPr>
          <p:cNvCxnSpPr>
            <a:cxnSpLocks/>
          </p:cNvCxnSpPr>
          <p:nvPr/>
        </p:nvCxnSpPr>
        <p:spPr>
          <a:xfrm flipH="1">
            <a:off x="3237688" y="2765040"/>
            <a:ext cx="1802642" cy="62896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4838BDE-D73D-4034-9E28-BA8C4DDC3E12}"/>
              </a:ext>
            </a:extLst>
          </p:cNvPr>
          <p:cNvCxnSpPr>
            <a:cxnSpLocks/>
          </p:cNvCxnSpPr>
          <p:nvPr/>
        </p:nvCxnSpPr>
        <p:spPr>
          <a:xfrm flipH="1" flipV="1">
            <a:off x="3253737" y="3462165"/>
            <a:ext cx="1802642" cy="39633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31" name="Picture 30" descr="A picture containing green, large, standing, room&#10;&#10;Description automatically generated">
            <a:extLst>
              <a:ext uri="{FF2B5EF4-FFF2-40B4-BE49-F238E27FC236}">
                <a16:creationId xmlns:a16="http://schemas.microsoft.com/office/drawing/2014/main" id="{57066BE8-F5B5-463A-BB66-6134D488A777}"/>
              </a:ext>
            </a:extLst>
          </p:cNvPr>
          <p:cNvPicPr>
            <a:picLocks noChangeAspect="1"/>
          </p:cNvPicPr>
          <p:nvPr/>
        </p:nvPicPr>
        <p:blipFill rotWithShape="1">
          <a:blip r:embed="rId4">
            <a:extLst>
              <a:ext uri="{28A0092B-C50C-407E-A947-70E740481C1C}">
                <a14:useLocalDpi xmlns:a14="http://schemas.microsoft.com/office/drawing/2010/main" val="0"/>
              </a:ext>
            </a:extLst>
          </a:blip>
          <a:srcRect l="7321" t="4259" r="11086" b="5340"/>
          <a:stretch/>
        </p:blipFill>
        <p:spPr>
          <a:xfrm>
            <a:off x="5079157" y="2811121"/>
            <a:ext cx="1006868" cy="1004712"/>
          </a:xfrm>
          <a:prstGeom prst="rect">
            <a:avLst/>
          </a:prstGeom>
          <a:ln w="76200">
            <a:solidFill>
              <a:schemeClr val="tx1"/>
            </a:solidFill>
          </a:ln>
        </p:spPr>
      </p:pic>
      <p:sp>
        <p:nvSpPr>
          <p:cNvPr id="34" name="TextBox 33">
            <a:extLst>
              <a:ext uri="{FF2B5EF4-FFF2-40B4-BE49-F238E27FC236}">
                <a16:creationId xmlns:a16="http://schemas.microsoft.com/office/drawing/2014/main" id="{57B470F7-FE06-498C-954F-DEE07DB770E0}"/>
              </a:ext>
            </a:extLst>
          </p:cNvPr>
          <p:cNvSpPr txBox="1"/>
          <p:nvPr/>
        </p:nvSpPr>
        <p:spPr>
          <a:xfrm>
            <a:off x="4953598" y="3918881"/>
            <a:ext cx="1265559" cy="369332"/>
          </a:xfrm>
          <a:prstGeom prst="rect">
            <a:avLst/>
          </a:prstGeom>
          <a:noFill/>
        </p:spPr>
        <p:txBody>
          <a:bodyPr wrap="square" rtlCol="0">
            <a:spAutoFit/>
          </a:bodyPr>
          <a:lstStyle/>
          <a:p>
            <a:pPr algn="ctr"/>
            <a:r>
              <a:rPr lang="en-US" dirty="0">
                <a:latin typeface="+mj-lt"/>
              </a:rPr>
              <a:t>community</a:t>
            </a:r>
          </a:p>
        </p:txBody>
      </p:sp>
      <p:sp>
        <p:nvSpPr>
          <p:cNvPr id="39" name="Right Brace 38">
            <a:extLst>
              <a:ext uri="{FF2B5EF4-FFF2-40B4-BE49-F238E27FC236}">
                <a16:creationId xmlns:a16="http://schemas.microsoft.com/office/drawing/2014/main" id="{769B6A8B-802B-4C5A-9A86-63922E38CC78}"/>
              </a:ext>
            </a:extLst>
          </p:cNvPr>
          <p:cNvSpPr/>
          <p:nvPr/>
        </p:nvSpPr>
        <p:spPr>
          <a:xfrm>
            <a:off x="9161873" y="959002"/>
            <a:ext cx="45719" cy="4796860"/>
          </a:xfrm>
          <a:prstGeom prst="rightBrace">
            <a:avLst/>
          </a:prstGeom>
          <a:ln w="254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46" name="Picture 45" descr="A close up of a map&#10;&#10;Description automatically generated">
            <a:extLst>
              <a:ext uri="{FF2B5EF4-FFF2-40B4-BE49-F238E27FC236}">
                <a16:creationId xmlns:a16="http://schemas.microsoft.com/office/drawing/2014/main" id="{E569FBC7-5BC5-40DF-9633-8CF601C6C3BE}"/>
              </a:ext>
            </a:extLst>
          </p:cNvPr>
          <p:cNvPicPr>
            <a:picLocks noChangeAspect="1"/>
          </p:cNvPicPr>
          <p:nvPr/>
        </p:nvPicPr>
        <p:blipFill>
          <a:blip r:embed="rId2"/>
          <a:stretch>
            <a:fillRect/>
          </a:stretch>
        </p:blipFill>
        <p:spPr>
          <a:xfrm>
            <a:off x="7212118" y="367890"/>
            <a:ext cx="1598968" cy="1570415"/>
          </a:xfrm>
          <a:prstGeom prst="rect">
            <a:avLst/>
          </a:prstGeom>
        </p:spPr>
      </p:pic>
      <p:pic>
        <p:nvPicPr>
          <p:cNvPr id="47" name="Picture 46" descr="A close up of a map&#10;&#10;Description automatically generated">
            <a:extLst>
              <a:ext uri="{FF2B5EF4-FFF2-40B4-BE49-F238E27FC236}">
                <a16:creationId xmlns:a16="http://schemas.microsoft.com/office/drawing/2014/main" id="{198557B3-8796-4869-8419-02FBB56FA5FD}"/>
              </a:ext>
            </a:extLst>
          </p:cNvPr>
          <p:cNvPicPr>
            <a:picLocks noChangeAspect="1"/>
          </p:cNvPicPr>
          <p:nvPr/>
        </p:nvPicPr>
        <p:blipFill>
          <a:blip r:embed="rId2"/>
          <a:stretch>
            <a:fillRect/>
          </a:stretch>
        </p:blipFill>
        <p:spPr>
          <a:xfrm>
            <a:off x="7200201" y="3600596"/>
            <a:ext cx="1598968" cy="1570415"/>
          </a:xfrm>
          <a:prstGeom prst="rect">
            <a:avLst/>
          </a:prstGeom>
        </p:spPr>
      </p:pic>
      <p:pic>
        <p:nvPicPr>
          <p:cNvPr id="48" name="Picture 47" descr="A close up of a map&#10;&#10;Description automatically generated">
            <a:extLst>
              <a:ext uri="{FF2B5EF4-FFF2-40B4-BE49-F238E27FC236}">
                <a16:creationId xmlns:a16="http://schemas.microsoft.com/office/drawing/2014/main" id="{0BC109D6-497B-4549-8516-C27AFCFEEB29}"/>
              </a:ext>
            </a:extLst>
          </p:cNvPr>
          <p:cNvPicPr>
            <a:picLocks noChangeAspect="1"/>
          </p:cNvPicPr>
          <p:nvPr/>
        </p:nvPicPr>
        <p:blipFill>
          <a:blip r:embed="rId2"/>
          <a:stretch>
            <a:fillRect/>
          </a:stretch>
        </p:blipFill>
        <p:spPr>
          <a:xfrm>
            <a:off x="7212118" y="5121485"/>
            <a:ext cx="1598968" cy="1570415"/>
          </a:xfrm>
          <a:prstGeom prst="rect">
            <a:avLst/>
          </a:prstGeom>
        </p:spPr>
      </p:pic>
      <p:sp>
        <p:nvSpPr>
          <p:cNvPr id="49" name="TextBox 48">
            <a:extLst>
              <a:ext uri="{FF2B5EF4-FFF2-40B4-BE49-F238E27FC236}">
                <a16:creationId xmlns:a16="http://schemas.microsoft.com/office/drawing/2014/main" id="{B107CB04-3B56-4871-85FD-EC858F5773DB}"/>
              </a:ext>
            </a:extLst>
          </p:cNvPr>
          <p:cNvSpPr txBox="1"/>
          <p:nvPr/>
        </p:nvSpPr>
        <p:spPr>
          <a:xfrm>
            <a:off x="6850215" y="1109834"/>
            <a:ext cx="361903" cy="369332"/>
          </a:xfrm>
          <a:prstGeom prst="rect">
            <a:avLst/>
          </a:prstGeom>
          <a:noFill/>
        </p:spPr>
        <p:txBody>
          <a:bodyPr wrap="square" rtlCol="0">
            <a:spAutoFit/>
          </a:bodyPr>
          <a:lstStyle/>
          <a:p>
            <a:r>
              <a:rPr lang="en-US" dirty="0">
                <a:latin typeface="+mj-lt"/>
              </a:rPr>
              <a:t>1</a:t>
            </a:r>
          </a:p>
        </p:txBody>
      </p:sp>
      <p:sp>
        <p:nvSpPr>
          <p:cNvPr id="50" name="TextBox 49">
            <a:extLst>
              <a:ext uri="{FF2B5EF4-FFF2-40B4-BE49-F238E27FC236}">
                <a16:creationId xmlns:a16="http://schemas.microsoft.com/office/drawing/2014/main" id="{96B3F12E-EBD6-4296-A598-A780ED6287C3}"/>
              </a:ext>
            </a:extLst>
          </p:cNvPr>
          <p:cNvSpPr txBox="1"/>
          <p:nvPr/>
        </p:nvSpPr>
        <p:spPr>
          <a:xfrm>
            <a:off x="6871305" y="2626455"/>
            <a:ext cx="361903" cy="369332"/>
          </a:xfrm>
          <a:prstGeom prst="rect">
            <a:avLst/>
          </a:prstGeom>
          <a:noFill/>
        </p:spPr>
        <p:txBody>
          <a:bodyPr wrap="square" rtlCol="0">
            <a:spAutoFit/>
          </a:bodyPr>
          <a:lstStyle/>
          <a:p>
            <a:r>
              <a:rPr lang="en-US" dirty="0">
                <a:latin typeface="+mj-lt"/>
              </a:rPr>
              <a:t>2</a:t>
            </a:r>
          </a:p>
        </p:txBody>
      </p:sp>
      <p:sp>
        <p:nvSpPr>
          <p:cNvPr id="51" name="TextBox 50">
            <a:extLst>
              <a:ext uri="{FF2B5EF4-FFF2-40B4-BE49-F238E27FC236}">
                <a16:creationId xmlns:a16="http://schemas.microsoft.com/office/drawing/2014/main" id="{04A5D289-D350-47BC-9042-724BA2B809DB}"/>
              </a:ext>
            </a:extLst>
          </p:cNvPr>
          <p:cNvSpPr txBox="1"/>
          <p:nvPr/>
        </p:nvSpPr>
        <p:spPr>
          <a:xfrm>
            <a:off x="6885054" y="4151611"/>
            <a:ext cx="361903" cy="369332"/>
          </a:xfrm>
          <a:prstGeom prst="rect">
            <a:avLst/>
          </a:prstGeom>
          <a:noFill/>
        </p:spPr>
        <p:txBody>
          <a:bodyPr wrap="square" rtlCol="0">
            <a:spAutoFit/>
          </a:bodyPr>
          <a:lstStyle/>
          <a:p>
            <a:r>
              <a:rPr lang="en-US" dirty="0">
                <a:latin typeface="+mj-lt"/>
              </a:rPr>
              <a:t>3</a:t>
            </a:r>
          </a:p>
        </p:txBody>
      </p:sp>
      <p:sp>
        <p:nvSpPr>
          <p:cNvPr id="52" name="TextBox 51">
            <a:extLst>
              <a:ext uri="{FF2B5EF4-FFF2-40B4-BE49-F238E27FC236}">
                <a16:creationId xmlns:a16="http://schemas.microsoft.com/office/drawing/2014/main" id="{5B439A6D-5DA3-422A-B876-FF17772CE435}"/>
              </a:ext>
            </a:extLst>
          </p:cNvPr>
          <p:cNvSpPr txBox="1"/>
          <p:nvPr/>
        </p:nvSpPr>
        <p:spPr>
          <a:xfrm>
            <a:off x="6892994" y="5722027"/>
            <a:ext cx="361903" cy="369332"/>
          </a:xfrm>
          <a:prstGeom prst="rect">
            <a:avLst/>
          </a:prstGeom>
          <a:noFill/>
        </p:spPr>
        <p:txBody>
          <a:bodyPr wrap="square" rtlCol="0">
            <a:spAutoFit/>
          </a:bodyPr>
          <a:lstStyle/>
          <a:p>
            <a:r>
              <a:rPr lang="en-US" dirty="0">
                <a:latin typeface="+mj-lt"/>
              </a:rPr>
              <a:t>4</a:t>
            </a:r>
          </a:p>
        </p:txBody>
      </p:sp>
      <p:sp>
        <p:nvSpPr>
          <p:cNvPr id="53" name="TextBox 52">
            <a:extLst>
              <a:ext uri="{FF2B5EF4-FFF2-40B4-BE49-F238E27FC236}">
                <a16:creationId xmlns:a16="http://schemas.microsoft.com/office/drawing/2014/main" id="{77379C58-D22B-4316-9A72-9E93126045FD}"/>
              </a:ext>
            </a:extLst>
          </p:cNvPr>
          <p:cNvSpPr txBox="1"/>
          <p:nvPr/>
        </p:nvSpPr>
        <p:spPr>
          <a:xfrm>
            <a:off x="9372877" y="2492669"/>
            <a:ext cx="2297120" cy="1938992"/>
          </a:xfrm>
          <a:prstGeom prst="rect">
            <a:avLst/>
          </a:prstGeom>
          <a:noFill/>
        </p:spPr>
        <p:txBody>
          <a:bodyPr wrap="square" rtlCol="0">
            <a:spAutoFit/>
          </a:bodyPr>
          <a:lstStyle/>
          <a:p>
            <a:pPr algn="ctr"/>
            <a:r>
              <a:rPr lang="en-US" sz="2400" dirty="0">
                <a:latin typeface="+mj-lt"/>
              </a:rPr>
              <a:t>Encode this information into a Presence Absence Matrix (PAM)</a:t>
            </a:r>
          </a:p>
        </p:txBody>
      </p:sp>
      <p:sp>
        <p:nvSpPr>
          <p:cNvPr id="58" name="Right Brace 57">
            <a:extLst>
              <a:ext uri="{FF2B5EF4-FFF2-40B4-BE49-F238E27FC236}">
                <a16:creationId xmlns:a16="http://schemas.microsoft.com/office/drawing/2014/main" id="{FAAEAD70-D4B3-4D17-8A98-687D8F48C506}"/>
              </a:ext>
            </a:extLst>
          </p:cNvPr>
          <p:cNvSpPr/>
          <p:nvPr/>
        </p:nvSpPr>
        <p:spPr>
          <a:xfrm rot="10800000">
            <a:off x="6627582" y="959002"/>
            <a:ext cx="45719" cy="4796860"/>
          </a:xfrm>
          <a:prstGeom prst="rightBrace">
            <a:avLst/>
          </a:prstGeom>
          <a:ln w="254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30066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248C4CE0-79A3-48D4-BCC6-17D3FC85FC7D}"/>
              </a:ext>
            </a:extLst>
          </p:cNvPr>
          <p:cNvPicPr>
            <a:picLocks noChangeAspect="1"/>
          </p:cNvPicPr>
          <p:nvPr/>
        </p:nvPicPr>
        <p:blipFill rotWithShape="1">
          <a:blip r:embed="rId2">
            <a:extLst>
              <a:ext uri="{28A0092B-C50C-407E-A947-70E740481C1C}">
                <a14:useLocalDpi xmlns:a14="http://schemas.microsoft.com/office/drawing/2010/main" val="0"/>
              </a:ext>
            </a:extLst>
          </a:blip>
          <a:srcRect l="18203" t="14445" r="16953" b="26389"/>
          <a:stretch/>
        </p:blipFill>
        <p:spPr>
          <a:xfrm>
            <a:off x="1360196" y="998335"/>
            <a:ext cx="9471607" cy="4861330"/>
          </a:xfrm>
          <a:prstGeom prst="rect">
            <a:avLst/>
          </a:prstGeom>
          <a:ln w="25400">
            <a:solidFill>
              <a:srgbClr val="024578"/>
            </a:solidFill>
          </a:ln>
        </p:spPr>
      </p:pic>
    </p:spTree>
    <p:extLst>
      <p:ext uri="{BB962C8B-B14F-4D97-AF65-F5344CB8AC3E}">
        <p14:creationId xmlns:p14="http://schemas.microsoft.com/office/powerpoint/2010/main" val="2070395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social media post&#10;&#10;Description automatically generated">
            <a:extLst>
              <a:ext uri="{FF2B5EF4-FFF2-40B4-BE49-F238E27FC236}">
                <a16:creationId xmlns:a16="http://schemas.microsoft.com/office/drawing/2014/main" id="{09286A89-33CB-432C-B12F-223997CF2801}"/>
              </a:ext>
            </a:extLst>
          </p:cNvPr>
          <p:cNvPicPr>
            <a:picLocks noChangeAspect="1"/>
          </p:cNvPicPr>
          <p:nvPr/>
        </p:nvPicPr>
        <p:blipFill rotWithShape="1">
          <a:blip r:embed="rId2">
            <a:extLst>
              <a:ext uri="{28A0092B-C50C-407E-A947-70E740481C1C}">
                <a14:useLocalDpi xmlns:a14="http://schemas.microsoft.com/office/drawing/2010/main" val="0"/>
              </a:ext>
            </a:extLst>
          </a:blip>
          <a:srcRect l="18438" t="9583" r="16719" b="20139"/>
          <a:stretch/>
        </p:blipFill>
        <p:spPr>
          <a:xfrm>
            <a:off x="1348135" y="534518"/>
            <a:ext cx="9495730" cy="5788963"/>
          </a:xfrm>
          <a:prstGeom prst="rect">
            <a:avLst/>
          </a:prstGeom>
          <a:ln w="25400">
            <a:solidFill>
              <a:srgbClr val="024578"/>
            </a:solidFill>
          </a:ln>
        </p:spPr>
      </p:pic>
    </p:spTree>
    <p:extLst>
      <p:ext uri="{BB962C8B-B14F-4D97-AF65-F5344CB8AC3E}">
        <p14:creationId xmlns:p14="http://schemas.microsoft.com/office/powerpoint/2010/main" val="4759451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1079</Words>
  <Application>Microsoft Office PowerPoint</Application>
  <PresentationFormat>Widescreen</PresentationFormat>
  <Paragraphs>104</Paragraphs>
  <Slides>19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LifeMapper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Test Ocbil theory: old, climatically-buffered, infertile landscape  </vt:lpstr>
      <vt:lpstr>Retrieving phylogenetic and spatial data</vt:lpstr>
      <vt:lpstr>Adding new statistics to our PAM </vt:lpstr>
      <vt:lpstr>Retrieving environmental data</vt:lpstr>
      <vt:lpstr>Integrating spatial, phylogenetic, and environmental data  </vt:lpstr>
      <vt:lpstr>Annual mean temperature</vt:lpstr>
      <vt:lpstr>Elevation</vt:lpstr>
      <vt:lpstr>Soil variables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LifeMapper </dc:title>
  <dc:creator>Cortez,Maria Beatriz d</dc:creator>
  <cp:lastModifiedBy>Cortez,Maria Beatriz d</cp:lastModifiedBy>
  <cp:revision>4</cp:revision>
  <dcterms:created xsi:type="dcterms:W3CDTF">2020-07-31T16:22:36Z</dcterms:created>
  <dcterms:modified xsi:type="dcterms:W3CDTF">2020-07-31T16:24:44Z</dcterms:modified>
</cp:coreProperties>
</file>

<file path=docProps/thumbnail.jpeg>
</file>